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7"/>
  </p:notesMasterIdLst>
  <p:sldIdLst>
    <p:sldId id="316" r:id="rId2"/>
    <p:sldId id="296" r:id="rId3"/>
    <p:sldId id="299" r:id="rId4"/>
    <p:sldId id="317" r:id="rId5"/>
    <p:sldId id="318" r:id="rId6"/>
    <p:sldId id="336" r:id="rId7"/>
    <p:sldId id="319" r:id="rId8"/>
    <p:sldId id="302" r:id="rId9"/>
    <p:sldId id="303" r:id="rId10"/>
    <p:sldId id="320" r:id="rId11"/>
    <p:sldId id="321" r:id="rId12"/>
    <p:sldId id="325" r:id="rId13"/>
    <p:sldId id="323" r:id="rId14"/>
    <p:sldId id="326" r:id="rId15"/>
    <p:sldId id="324" r:id="rId16"/>
    <p:sldId id="340" r:id="rId17"/>
    <p:sldId id="327" r:id="rId18"/>
    <p:sldId id="329" r:id="rId19"/>
    <p:sldId id="330" r:id="rId20"/>
    <p:sldId id="332" r:id="rId21"/>
    <p:sldId id="333" r:id="rId22"/>
    <p:sldId id="338" r:id="rId23"/>
    <p:sldId id="334" r:id="rId24"/>
    <p:sldId id="337" r:id="rId25"/>
    <p:sldId id="307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D84"/>
    <a:srgbClr val="8A3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6B0B70-42BE-426F-B4B9-C1A9B303E1E4}">
  <a:tblStyle styleId="{8B6B0B70-42BE-426F-B4B9-C1A9B303E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20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this project?</a:t>
            </a:r>
          </a:p>
          <a:p>
            <a:r>
              <a:rPr lang="en-US" baseline="0" dirty="0"/>
              <a:t>Modern audio/visual processing chains consist of an interconnection of systems operating at different rates</a:t>
            </a:r>
          </a:p>
          <a:p>
            <a:r>
              <a:rPr lang="en-US" baseline="0" dirty="0"/>
              <a:t>Thus, </a:t>
            </a:r>
            <a:r>
              <a:rPr lang="en-US" baseline="0" dirty="0" err="1"/>
              <a:t>SRConversion</a:t>
            </a:r>
            <a:r>
              <a:rPr lang="en-US" baseline="0" dirty="0"/>
              <a:t> is the key operation that makes this interconnection possible </a:t>
            </a:r>
          </a:p>
          <a:p>
            <a:r>
              <a:rPr lang="en-US" baseline="0" dirty="0"/>
              <a:t>Despite being a crucial, and widely used operation of many discrete-time processing system, it’s still one of the weakest building blocks</a:t>
            </a:r>
          </a:p>
          <a:p>
            <a:r>
              <a:rPr lang="en-US" baseline="0" dirty="0"/>
              <a:t>Open-source software implementations of </a:t>
            </a:r>
            <a:r>
              <a:rPr lang="en-US" baseline="0" dirty="0" err="1"/>
              <a:t>SRConversion</a:t>
            </a:r>
            <a:r>
              <a:rPr lang="en-US" baseline="0" dirty="0"/>
              <a:t> used in B&amp;O’s products (E.g.: </a:t>
            </a:r>
            <a:r>
              <a:rPr lang="en-US" baseline="0" dirty="0" err="1"/>
              <a:t>GStreamer</a:t>
            </a:r>
            <a:r>
              <a:rPr lang="en-US" baseline="0" dirty="0"/>
              <a:t>) create audible artifacts that do not meet the performance standards of B&amp;O’s audio quality</a:t>
            </a:r>
          </a:p>
          <a:p>
            <a:r>
              <a:rPr lang="en-US" baseline="0" dirty="0"/>
              <a:t>Moreover, third-party proprietary implementations like Audio Weaver do not provide full support for the variety of sampling rates that are required in B&amp;O’s systems + no control over its design and implementation =&gt; not viable to evaluate and accommodate its performance to our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0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/>
              <a:t>SRConversion</a:t>
            </a:r>
            <a:r>
              <a:rPr lang="en-US" dirty="0"/>
              <a:t> in the discrete-time domain classified</a:t>
            </a:r>
            <a:r>
              <a:rPr lang="en-US" baseline="0" dirty="0"/>
              <a:t> into synchronous and asynchronous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aseline="0" dirty="0"/>
              <a:t>Definitions inspired by the clock configuration setting the rates of the system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aseline="0" dirty="0"/>
              <a:t>Synchronous: Assumption 2 first arrows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aseline="0" dirty="0"/>
              <a:t>Considered to be a </a:t>
            </a:r>
            <a:r>
              <a:rPr lang="en-US" baseline="0" dirty="0" err="1"/>
              <a:t>rationnal</a:t>
            </a:r>
            <a:r>
              <a:rPr lang="en-US" baseline="0" dirty="0"/>
              <a:t> factor 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aseline="0" dirty="0"/>
              <a:t>Asynchronous example: USB audio device that receives data from a PC and then converts it to analog. The PC is sending audio based on its own clock rate while the D/A converter in the SUB device as a separate clock. Clocks are distinct are slowly vary over time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5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with processing in discrete time</a:t>
            </a:r>
          </a:p>
          <a:p>
            <a:r>
              <a:rPr lang="en-US" dirty="0"/>
              <a:t>Insert</a:t>
            </a:r>
            <a:r>
              <a:rPr lang="en-US" baseline="0" dirty="0"/>
              <a:t> L-1 0s between each of the original samples -&gt; LPF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half of the lower of the two rates</a:t>
            </a:r>
            <a:r>
              <a:rPr lang="en-US" baseline="0" dirty="0"/>
              <a:t>) and select every M-</a:t>
            </a:r>
            <a:r>
              <a:rPr lang="en-US" baseline="0" dirty="0" err="1"/>
              <a:t>th</a:t>
            </a:r>
            <a:r>
              <a:rPr lang="en-US" baseline="0" dirty="0"/>
              <a:t> sample from the 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221938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method use in </a:t>
            </a:r>
            <a:r>
              <a:rPr lang="en-US" dirty="0" err="1"/>
              <a:t>Smarc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9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275" y="2655750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 rot="10800000">
            <a:off x="2588100" y="4854825"/>
            <a:ext cx="3967800" cy="0"/>
          </a:xfrm>
          <a:prstGeom prst="straightConnector1">
            <a:avLst/>
          </a:prstGeom>
          <a:noFill/>
          <a:ln w="9525" cap="flat" cmpd="sng">
            <a:solidFill>
              <a:srgbClr val="F3EFEA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Ref idx="1001">
        <a:schemeClr val="bg1"/>
      </p:bgRef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6350" y="1997950"/>
            <a:ext cx="36444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870698" y="1997950"/>
            <a:ext cx="36444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31" name="Shape 31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Ref idx="1001">
        <a:schemeClr val="bg1"/>
      </p:bgRef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5" name="Shape 45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64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622900" y="274650"/>
            <a:ext cx="38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3.png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5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A picture containing outdoor, animal, sky, bird&#10;&#10;Description generated with high confidence">
            <a:extLst>
              <a:ext uri="{FF2B5EF4-FFF2-40B4-BE49-F238E27FC236}">
                <a16:creationId xmlns:a16="http://schemas.microsoft.com/office/drawing/2014/main" id="{CAA0C535-2C1C-A948-A5A4-7369AFDC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4440758"/>
            <a:ext cx="9151257" cy="2440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65A8E-A2A7-4B36-9482-3F6E3153D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53" y="1690550"/>
            <a:ext cx="9144285" cy="1546500"/>
          </a:xfrm>
        </p:spPr>
        <p:txBody>
          <a:bodyPr/>
          <a:lstStyle/>
          <a:p>
            <a:r>
              <a:rPr lang="en" dirty="0"/>
              <a:t>Real-Time Sample Rate Converter for High-Quality Audio Signal Processing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E490577-5BCA-4CF7-B775-1D86EF38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38" y="470"/>
            <a:ext cx="904875" cy="98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64496-3000-418B-A224-43663CB4F836}"/>
              </a:ext>
            </a:extLst>
          </p:cNvPr>
          <p:cNvSpPr txBox="1"/>
          <p:nvPr/>
        </p:nvSpPr>
        <p:spPr>
          <a:xfrm>
            <a:off x="-50796" y="386442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rgbClr val="CCCCCC"/>
                </a:solidFill>
                <a:latin typeface="Futura md bt"/>
                <a:ea typeface="Verdana"/>
                <a:cs typeface="Verdana"/>
              </a:rPr>
              <a:t>End-of-study Project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6BD43-FF39-4B69-984E-046F90C0ADD3}"/>
              </a:ext>
            </a:extLst>
          </p:cNvPr>
          <p:cNvSpPr txBox="1"/>
          <p:nvPr/>
        </p:nvSpPr>
        <p:spPr>
          <a:xfrm>
            <a:off x="-94340" y="458288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Futura md bt"/>
              </a:rPr>
              <a:t>Gabriel </a:t>
            </a:r>
            <a:r>
              <a:rPr lang="en-US" sz="1800" dirty="0" err="1">
                <a:latin typeface="Futura md bt"/>
              </a:rPr>
              <a:t>Suc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F3157A-D2C4-4733-96D1-4BA66639ABDB}"/>
              </a:ext>
            </a:extLst>
          </p:cNvPr>
          <p:cNvSpPr txBox="1"/>
          <p:nvPr/>
        </p:nvSpPr>
        <p:spPr>
          <a:xfrm>
            <a:off x="7276717" y="4591984"/>
            <a:ext cx="156474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Futura md bt" panose="020B0602020204020303" pitchFamily="34" charset="0"/>
              </a:rPr>
              <a:t>Supervisors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745E6F-651D-437E-836D-503DAB449050}"/>
              </a:ext>
            </a:extLst>
          </p:cNvPr>
          <p:cNvCxnSpPr>
            <a:cxnSpLocks/>
          </p:cNvCxnSpPr>
          <p:nvPr/>
        </p:nvCxnSpPr>
        <p:spPr>
          <a:xfrm>
            <a:off x="4927856" y="4989869"/>
            <a:ext cx="395588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9AC179-B833-4DED-8943-49D710371647}"/>
              </a:ext>
            </a:extLst>
          </p:cNvPr>
          <p:cNvSpPr txBox="1"/>
          <p:nvPr/>
        </p:nvSpPr>
        <p:spPr>
          <a:xfrm>
            <a:off x="4927605" y="5076373"/>
            <a:ext cx="4194627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Futura md bt"/>
              </a:rPr>
              <a:t>Pablo Martinez-Nuevo    Henrik Lund Jensen</a:t>
            </a:r>
          </a:p>
          <a:p>
            <a:r>
              <a:rPr lang="en-US" dirty="0">
                <a:latin typeface="Futura md bt"/>
              </a:rPr>
              <a:t>Sven Ewan Shepstone              Geoff Martin</a:t>
            </a:r>
          </a:p>
          <a:p>
            <a:r>
              <a:rPr lang="en-US" dirty="0">
                <a:solidFill>
                  <a:schemeClr val="tx1"/>
                </a:solidFill>
                <a:latin typeface="Futura md bt"/>
              </a:rPr>
              <a:t>Prof. Matthieu </a:t>
            </a:r>
            <a:r>
              <a:rPr lang="en-US" dirty="0" err="1">
                <a:solidFill>
                  <a:schemeClr val="tx1"/>
                </a:solidFill>
                <a:latin typeface="Futura md bt"/>
              </a:rPr>
              <a:t>Guerquin</a:t>
            </a:r>
            <a:r>
              <a:rPr lang="en-US" dirty="0">
                <a:solidFill>
                  <a:schemeClr val="tx1"/>
                </a:solidFill>
                <a:latin typeface="Futura md bt"/>
              </a:rPr>
              <a:t>-Kern</a:t>
            </a:r>
          </a:p>
        </p:txBody>
      </p:sp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042C2B09-8243-4F65-8D89-9C058997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-681"/>
            <a:ext cx="1143455" cy="1293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E6FB2B-8AD4-4752-BBBA-7E2A67DA6E63}"/>
              </a:ext>
            </a:extLst>
          </p:cNvPr>
          <p:cNvSpPr txBox="1"/>
          <p:nvPr/>
        </p:nvSpPr>
        <p:spPr>
          <a:xfrm>
            <a:off x="6560457" y="6205673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utura md bt"/>
              </a:rPr>
              <a:t>September 25 , 2018</a:t>
            </a:r>
          </a:p>
        </p:txBody>
      </p:sp>
      <p:pic>
        <p:nvPicPr>
          <p:cNvPr id="17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6CEAD3B-26B4-8B4D-9EE4-184A713E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38" y="470"/>
            <a:ext cx="904875" cy="981075"/>
          </a:xfrm>
          <a:prstGeom prst="rect">
            <a:avLst/>
          </a:prstGeom>
        </p:spPr>
      </p:pic>
      <p:pic>
        <p:nvPicPr>
          <p:cNvPr id="18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FED496DE-D96B-0D4F-BDB1-3B1144111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" y="-681"/>
            <a:ext cx="1143455" cy="1293133"/>
          </a:xfrm>
          <a:prstGeom prst="rect">
            <a:avLst/>
          </a:prstGeom>
        </p:spPr>
      </p:pic>
      <p:pic>
        <p:nvPicPr>
          <p:cNvPr id="20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C6DF54-3FC4-E342-A2CA-90AA25152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6205673"/>
            <a:ext cx="2743200" cy="2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8865-427B-424C-A467-BE3ECC59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Approaches –</a:t>
            </a:r>
            <a:r>
              <a:rPr lang="en-US" sz="2800" dirty="0">
                <a:solidFill>
                  <a:srgbClr val="0070C0"/>
                </a:solidFill>
              </a:rPr>
              <a:t> Filter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126F1F-CE04-884B-9AE0-4E6FB3FAFC1B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1B4E2-AEEC-FD41-AF38-0CEC416DB543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10/25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44F665-3CA9-2246-B332-96878321B5B0}"/>
              </a:ext>
            </a:extLst>
          </p:cNvPr>
          <p:cNvSpPr txBox="1">
            <a:spLocks/>
          </p:cNvSpPr>
          <p:nvPr/>
        </p:nvSpPr>
        <p:spPr>
          <a:xfrm>
            <a:off x="1365160" y="1454660"/>
            <a:ext cx="1781801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Filter Design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7C9EB-7E5E-8143-A6BD-DEB4C2662968}"/>
              </a:ext>
            </a:extLst>
          </p:cNvPr>
          <p:cNvCxnSpPr/>
          <p:nvPr/>
        </p:nvCxnSpPr>
        <p:spPr>
          <a:xfrm>
            <a:off x="643944" y="1752876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02382BE-A3EE-BC45-AC29-19DFC564547F}"/>
              </a:ext>
            </a:extLst>
          </p:cNvPr>
          <p:cNvSpPr txBox="1">
            <a:spLocks/>
          </p:cNvSpPr>
          <p:nvPr/>
        </p:nvSpPr>
        <p:spPr>
          <a:xfrm>
            <a:off x="1506116" y="2127521"/>
            <a:ext cx="5155940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Need good approximation of an ideal low-pass filter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73E072-FFAE-3B4A-ABBC-08E59B845F64}"/>
              </a:ext>
            </a:extLst>
          </p:cNvPr>
          <p:cNvCxnSpPr/>
          <p:nvPr/>
        </p:nvCxnSpPr>
        <p:spPr>
          <a:xfrm>
            <a:off x="643944" y="242573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C518A4-68F9-8344-9746-84BBD18B118C}"/>
                  </a:ext>
                </a:extLst>
              </p:cNvPr>
              <p:cNvSpPr txBox="1"/>
              <p:nvPr/>
            </p:nvSpPr>
            <p:spPr>
              <a:xfrm>
                <a:off x="4980981" y="4523128"/>
                <a:ext cx="2789546" cy="970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in dB</a:t>
                </a:r>
              </a:p>
              <a:p>
                <a:r>
                  <a:rPr lang="en-US" dirty="0"/>
                  <a:t>• Transition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𝑇𝑊</m:t>
                    </m:r>
                  </m:oMath>
                </a14:m>
                <a:r>
                  <a:rPr lang="en-US" b="0" dirty="0"/>
                  <a:t> in 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C518A4-68F9-8344-9746-84BBD18B1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81" y="4523128"/>
                <a:ext cx="2789546" cy="970715"/>
              </a:xfrm>
              <a:prstGeom prst="rect">
                <a:avLst/>
              </a:prstGeom>
              <a:blipFill>
                <a:blip r:embed="rId2"/>
                <a:stretch>
                  <a:fillRect l="-452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F222D4F-BD81-624D-93F9-A42B93FFFB68}"/>
              </a:ext>
            </a:extLst>
          </p:cNvPr>
          <p:cNvSpPr txBox="1"/>
          <p:nvPr/>
        </p:nvSpPr>
        <p:spPr>
          <a:xfrm>
            <a:off x="4980981" y="3573186"/>
            <a:ext cx="982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</a:t>
            </a:r>
            <a:endParaRPr lang="en-US" b="0" dirty="0"/>
          </a:p>
          <a:p>
            <a:r>
              <a:rPr lang="en-US" dirty="0"/>
              <a:t>• gain of </a:t>
            </a:r>
            <a:r>
              <a:rPr lang="en-US" i="1" dirty="0"/>
              <a:t>L</a:t>
            </a:r>
          </a:p>
          <a:p>
            <a:endParaRPr lang="en-US" b="0" dirty="0"/>
          </a:p>
          <a:p>
            <a:endParaRPr lang="en-US" dirty="0"/>
          </a:p>
        </p:txBody>
      </p:sp>
      <p:pic>
        <p:nvPicPr>
          <p:cNvPr id="14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2FE3B9-D5E7-C94F-B6C5-71EB7A71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3B115B-F39B-0C49-9A03-6078A3271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1" y="3132623"/>
            <a:ext cx="3429000" cy="259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05698-31F9-CD41-BDE9-0BEF9A036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61" y="3132306"/>
            <a:ext cx="3429000" cy="2324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B11B9A-4039-DE43-A027-7E72C51EE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999" y="3573186"/>
            <a:ext cx="1401057" cy="299371"/>
          </a:xfrm>
          <a:prstGeom prst="rect">
            <a:avLst/>
          </a:prstGeom>
        </p:spPr>
      </p:pic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77978FA5-A8E5-7442-84E4-DCC189510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E8D-64D4-CD40-BC23-0949A492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Approaches – </a:t>
            </a:r>
            <a:r>
              <a:rPr lang="en-US" sz="2500" dirty="0">
                <a:solidFill>
                  <a:srgbClr val="0070C0"/>
                </a:solidFill>
              </a:rPr>
              <a:t>Choice of Filter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CA85EF-83B4-FA4F-AEBB-B6411591B1DC}"/>
              </a:ext>
            </a:extLst>
          </p:cNvPr>
          <p:cNvSpPr txBox="1">
            <a:spLocks/>
          </p:cNvSpPr>
          <p:nvPr/>
        </p:nvSpPr>
        <p:spPr>
          <a:xfrm>
            <a:off x="1120607" y="1454660"/>
            <a:ext cx="633281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Audio applications: tendency to use linear phase filters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49429F-D957-4F49-892D-96FBDD25936C}"/>
              </a:ext>
            </a:extLst>
          </p:cNvPr>
          <p:cNvCxnSpPr/>
          <p:nvPr/>
        </p:nvCxnSpPr>
        <p:spPr>
          <a:xfrm>
            <a:off x="643944" y="1752876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3541AA-3A67-9E4F-B30C-5CCC12CF558E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984C1F-39A2-2C41-BEBA-1EECEEF1C6D1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11/25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A1B1FA-EF59-404D-B117-133BA4E3CFA3}"/>
              </a:ext>
            </a:extLst>
          </p:cNvPr>
          <p:cNvSpPr txBox="1">
            <a:spLocks/>
          </p:cNvSpPr>
          <p:nvPr/>
        </p:nvSpPr>
        <p:spPr>
          <a:xfrm>
            <a:off x="882305" y="3560006"/>
            <a:ext cx="3481190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rgbClr val="C00000"/>
                </a:solidFill>
              </a:rPr>
              <a:t>Parks-McClellan Filter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AE2993-DE68-7B47-B4F6-31D7E4BA709C}"/>
              </a:ext>
            </a:extLst>
          </p:cNvPr>
          <p:cNvCxnSpPr>
            <a:cxnSpLocks/>
          </p:cNvCxnSpPr>
          <p:nvPr/>
        </p:nvCxnSpPr>
        <p:spPr>
          <a:xfrm>
            <a:off x="860477" y="3864794"/>
            <a:ext cx="52819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EFC67772-9887-7D43-A3B1-5629DDA4C94B}"/>
              </a:ext>
            </a:extLst>
          </p:cNvPr>
          <p:cNvSpPr txBox="1">
            <a:spLocks/>
          </p:cNvSpPr>
          <p:nvPr/>
        </p:nvSpPr>
        <p:spPr>
          <a:xfrm>
            <a:off x="5300946" y="3549354"/>
            <a:ext cx="3481190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rgbClr val="C00000"/>
                </a:solidFill>
              </a:rPr>
              <a:t>Elliptic Filter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780D5F-2A03-B748-B739-7F04BDD38C13}"/>
              </a:ext>
            </a:extLst>
          </p:cNvPr>
          <p:cNvCxnSpPr>
            <a:cxnSpLocks/>
          </p:cNvCxnSpPr>
          <p:nvPr/>
        </p:nvCxnSpPr>
        <p:spPr>
          <a:xfrm>
            <a:off x="5656967" y="3867500"/>
            <a:ext cx="52819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F1FE6B4-06F0-1248-A3B1-FAD3545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39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0C19B2F-DD7D-C94D-8924-26182CF1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FA3D8633-1D79-1046-9D28-EF4611EE5931}"/>
              </a:ext>
            </a:extLst>
          </p:cNvPr>
          <p:cNvSpPr txBox="1">
            <a:spLocks/>
          </p:cNvSpPr>
          <p:nvPr/>
        </p:nvSpPr>
        <p:spPr>
          <a:xfrm>
            <a:off x="220187" y="2001703"/>
            <a:ext cx="633281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Psychoacoustic effects are uncertain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EE0A2D-FAF9-5740-A422-C6440C4EB5C5}"/>
              </a:ext>
            </a:extLst>
          </p:cNvPr>
          <p:cNvCxnSpPr/>
          <p:nvPr/>
        </p:nvCxnSpPr>
        <p:spPr>
          <a:xfrm>
            <a:off x="643944" y="2299919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D7C56FFC-92E9-E347-9A95-BC608BCA6FBE}"/>
              </a:ext>
            </a:extLst>
          </p:cNvPr>
          <p:cNvSpPr txBox="1">
            <a:spLocks/>
          </p:cNvSpPr>
          <p:nvPr/>
        </p:nvSpPr>
        <p:spPr>
          <a:xfrm>
            <a:off x="-575405" y="2748679"/>
            <a:ext cx="633281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Retained two filters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24D54F-3D2B-8440-AF8D-D5143E577D37}"/>
              </a:ext>
            </a:extLst>
          </p:cNvPr>
          <p:cNvCxnSpPr/>
          <p:nvPr/>
        </p:nvCxnSpPr>
        <p:spPr>
          <a:xfrm>
            <a:off x="612045" y="304689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092809-8120-B140-B40A-E52983F2E05B}"/>
              </a:ext>
            </a:extLst>
          </p:cNvPr>
          <p:cNvCxnSpPr>
            <a:cxnSpLocks/>
          </p:cNvCxnSpPr>
          <p:nvPr/>
        </p:nvCxnSpPr>
        <p:spPr>
          <a:xfrm>
            <a:off x="4568812" y="3719498"/>
            <a:ext cx="0" cy="24779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EF0CB-29A7-434F-A323-E198C073A67D}"/>
              </a:ext>
            </a:extLst>
          </p:cNvPr>
          <p:cNvCxnSpPr>
            <a:cxnSpLocks/>
          </p:cNvCxnSpPr>
          <p:nvPr/>
        </p:nvCxnSpPr>
        <p:spPr>
          <a:xfrm>
            <a:off x="1489228" y="5228125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432297A2-2E54-6A4E-987D-7968E02C4E08}"/>
              </a:ext>
            </a:extLst>
          </p:cNvPr>
          <p:cNvSpPr txBox="1">
            <a:spLocks/>
          </p:cNvSpPr>
          <p:nvPr/>
        </p:nvSpPr>
        <p:spPr>
          <a:xfrm>
            <a:off x="1647786" y="4929909"/>
            <a:ext cx="201429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Linear phase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010C34-F9BB-154A-A7E2-BF4485A78637}"/>
              </a:ext>
            </a:extLst>
          </p:cNvPr>
          <p:cNvCxnSpPr>
            <a:cxnSpLocks/>
          </p:cNvCxnSpPr>
          <p:nvPr/>
        </p:nvCxnSpPr>
        <p:spPr>
          <a:xfrm>
            <a:off x="1494580" y="5872531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C5596BF0-3123-CD43-9955-3A557FA5F5BA}"/>
              </a:ext>
            </a:extLst>
          </p:cNvPr>
          <p:cNvSpPr txBox="1">
            <a:spLocks/>
          </p:cNvSpPr>
          <p:nvPr/>
        </p:nvSpPr>
        <p:spPr>
          <a:xfrm>
            <a:off x="1556200" y="5574315"/>
            <a:ext cx="201429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High order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2ADD7B-241F-594F-BC56-30F26FB01ED9}"/>
              </a:ext>
            </a:extLst>
          </p:cNvPr>
          <p:cNvCxnSpPr>
            <a:cxnSpLocks/>
          </p:cNvCxnSpPr>
          <p:nvPr/>
        </p:nvCxnSpPr>
        <p:spPr>
          <a:xfrm>
            <a:off x="6350868" y="5250668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51A31F17-9EC7-2A48-B7D0-0FD2AFC17A40}"/>
              </a:ext>
            </a:extLst>
          </p:cNvPr>
          <p:cNvSpPr txBox="1">
            <a:spLocks/>
          </p:cNvSpPr>
          <p:nvPr/>
        </p:nvSpPr>
        <p:spPr>
          <a:xfrm>
            <a:off x="6677811" y="4929909"/>
            <a:ext cx="201429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Non-linear phase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D805AD-9272-8A45-99BA-50A7026CC906}"/>
              </a:ext>
            </a:extLst>
          </p:cNvPr>
          <p:cNvCxnSpPr>
            <a:cxnSpLocks/>
          </p:cNvCxnSpPr>
          <p:nvPr/>
        </p:nvCxnSpPr>
        <p:spPr>
          <a:xfrm>
            <a:off x="6335043" y="5868151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0A192FF3-6B23-644A-8238-7834C59151BA}"/>
              </a:ext>
            </a:extLst>
          </p:cNvPr>
          <p:cNvSpPr txBox="1">
            <a:spLocks/>
          </p:cNvSpPr>
          <p:nvPr/>
        </p:nvSpPr>
        <p:spPr>
          <a:xfrm>
            <a:off x="6521100" y="5569935"/>
            <a:ext cx="1689793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Low order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9B615F-D4C7-6845-9F66-CD364618ACA9}"/>
              </a:ext>
            </a:extLst>
          </p:cNvPr>
          <p:cNvCxnSpPr>
            <a:cxnSpLocks/>
          </p:cNvCxnSpPr>
          <p:nvPr/>
        </p:nvCxnSpPr>
        <p:spPr>
          <a:xfrm>
            <a:off x="1489228" y="4568902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8DD13FE0-88F4-D345-8E95-C4BD9E860028}"/>
              </a:ext>
            </a:extLst>
          </p:cNvPr>
          <p:cNvSpPr txBox="1">
            <a:spLocks/>
          </p:cNvSpPr>
          <p:nvPr/>
        </p:nvSpPr>
        <p:spPr>
          <a:xfrm>
            <a:off x="1773102" y="4270686"/>
            <a:ext cx="1035640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FIR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562819-A7F0-2A43-B876-392D8685519E}"/>
              </a:ext>
            </a:extLst>
          </p:cNvPr>
          <p:cNvCxnSpPr>
            <a:cxnSpLocks/>
          </p:cNvCxnSpPr>
          <p:nvPr/>
        </p:nvCxnSpPr>
        <p:spPr>
          <a:xfrm>
            <a:off x="6362542" y="4568902"/>
            <a:ext cx="3171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73FAEABD-BBCF-E544-A21B-4F3C7DA04B0A}"/>
              </a:ext>
            </a:extLst>
          </p:cNvPr>
          <p:cNvSpPr txBox="1">
            <a:spLocks/>
          </p:cNvSpPr>
          <p:nvPr/>
        </p:nvSpPr>
        <p:spPr>
          <a:xfrm>
            <a:off x="6521100" y="4270686"/>
            <a:ext cx="104345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/>
              <a:t>IIR </a:t>
            </a:r>
          </a:p>
        </p:txBody>
      </p:sp>
    </p:spTree>
    <p:extLst>
      <p:ext uri="{BB962C8B-B14F-4D97-AF65-F5344CB8AC3E}">
        <p14:creationId xmlns:p14="http://schemas.microsoft.com/office/powerpoint/2010/main" val="39136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" grpId="0"/>
      <p:bldP spid="46" grpId="0"/>
      <p:bldP spid="48" grpId="0"/>
      <p:bldP spid="50" grpId="0"/>
      <p:bldP spid="52" grpId="0"/>
      <p:bldP spid="5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C09E-80D3-1747-8F02-D32F73B6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Approaches - </a:t>
            </a:r>
            <a:r>
              <a:rPr lang="en-US" sz="2500" dirty="0">
                <a:solidFill>
                  <a:srgbClr val="0070C0"/>
                </a:solidFill>
              </a:rPr>
              <a:t>Multistage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8445A2-8575-8640-9B2D-987B67B048F4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19368B-05A0-B641-B939-D2F32E51CC9F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12/25</a:t>
            </a:r>
          </a:p>
        </p:txBody>
      </p:sp>
      <p:pic>
        <p:nvPicPr>
          <p:cNvPr id="1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0C3CC9-B86B-6244-BB70-F0E5707C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1D352-462A-CA4E-9815-34ED77CB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2" y="1225505"/>
            <a:ext cx="7505700" cy="8001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F702F9A-9749-AE4B-8F6F-D7B817AC07B3}"/>
              </a:ext>
            </a:extLst>
          </p:cNvPr>
          <p:cNvGrpSpPr/>
          <p:nvPr/>
        </p:nvGrpSpPr>
        <p:grpSpPr>
          <a:xfrm>
            <a:off x="-4245246" y="2885110"/>
            <a:ext cx="13281397" cy="3596863"/>
            <a:chOff x="-4245246" y="2799631"/>
            <a:chExt cx="13281397" cy="3643712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904149-D783-2941-9A1B-9B54D31CF03B}"/>
                </a:ext>
              </a:extLst>
            </p:cNvPr>
            <p:cNvSpPr txBox="1">
              <a:spLocks/>
            </p:cNvSpPr>
            <p:nvPr/>
          </p:nvSpPr>
          <p:spPr>
            <a:xfrm>
              <a:off x="-4245246" y="2799631"/>
              <a:ext cx="13281397" cy="3643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1800" dirty="0"/>
                <a:t>2 methods investigated :</a:t>
              </a:r>
            </a:p>
            <a:p>
              <a:pPr algn="l"/>
              <a:r>
                <a:rPr lang="en-US" sz="1800" dirty="0"/>
                <a:t>                                                 					         • Classic method : -</a:t>
              </a:r>
              <a:endParaRPr lang="en-US" sz="1800" b="0" dirty="0"/>
            </a:p>
            <a:p>
              <a:r>
                <a:rPr lang="en-US" sz="1800" dirty="0"/>
                <a:t>	                                                                             - </a:t>
              </a:r>
              <a:r>
                <a:rPr lang="en-US" sz="1800" b="0" dirty="0"/>
                <a:t>gain of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/>
                <a:t>		                                   			         •</a:t>
              </a:r>
              <a:r>
                <a:rPr lang="en-US" sz="1800" b="0" dirty="0"/>
                <a:t> </a:t>
              </a:r>
              <a:r>
                <a:rPr lang="en-US" sz="1800" dirty="0"/>
                <a:t>“Second” method </a:t>
              </a:r>
              <a:r>
                <a:rPr lang="en-US" sz="1800" i="1" dirty="0"/>
                <a:t>[1]</a:t>
              </a:r>
              <a:r>
                <a:rPr lang="en-US" sz="1800" dirty="0"/>
                <a:t>: - </a:t>
              </a:r>
              <a:r>
                <a:rPr lang="en-US" sz="1800" b="0" dirty="0"/>
                <a:t>gain of</a:t>
              </a:r>
              <a:br>
                <a:rPr lang="en-US" sz="1800" b="0" dirty="0"/>
              </a:br>
              <a:endParaRPr lang="en-US" sz="1800" dirty="0"/>
            </a:p>
            <a:p>
              <a:pPr algn="l"/>
              <a:r>
                <a:rPr lang="en-US" sz="1800" b="0" dirty="0"/>
                <a:t>	                                                                                                                                                             </a:t>
              </a:r>
              <a:r>
                <a:rPr lang="en-US" sz="1800" dirty="0"/>
                <a:t>- </a:t>
              </a:r>
              <a:r>
                <a:rPr lang="en-US" sz="1800" b="0" dirty="0"/>
                <a:t>Cutoff: -                                                       ,</a:t>
              </a:r>
            </a:p>
            <a:p>
              <a:pPr algn="l"/>
              <a:r>
                <a:rPr lang="en-US" sz="1800" b="0" dirty="0"/>
                <a:t>							                                                               </a:t>
              </a:r>
            </a:p>
            <a:p>
              <a:pPr algn="l"/>
              <a:r>
                <a:rPr lang="en-US" sz="1800" b="0" dirty="0"/>
                <a:t>										          														               -</a:t>
              </a:r>
            </a:p>
            <a:p>
              <a:pPr algn="l"/>
              <a:endParaRPr lang="en-US" sz="1800" b="0" dirty="0"/>
            </a:p>
            <a:p>
              <a:pPr algn="l"/>
              <a:endParaRPr lang="en-US" sz="1800" b="0" dirty="0"/>
            </a:p>
            <a:p>
              <a:pPr algn="l"/>
              <a:endParaRPr lang="en-US" sz="18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98FA99-87B8-C54F-9200-72BA9821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709" y="3425200"/>
              <a:ext cx="224580" cy="2124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D11A3F-DF31-2F40-90DE-327E247A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7475" y="3038318"/>
              <a:ext cx="1997240" cy="3906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8E9255-957A-204F-9964-EF3D2DC1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5553" y="5081209"/>
              <a:ext cx="2708099" cy="6797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CAA6471-1DAE-CE40-9E6B-C2473D26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65977" y="4281595"/>
              <a:ext cx="2697675" cy="6797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B69DE1C-90BB-B94C-BCE9-ACA78F755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3687" y="3970173"/>
              <a:ext cx="224580" cy="212440"/>
            </a:xfrm>
            <a:prstGeom prst="rect">
              <a:avLst/>
            </a:prstGeom>
          </p:spPr>
        </p:pic>
      </p:grpSp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6C703A2-1443-C04F-9FDF-0AE7743D8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EDE0E-385A-F041-8CD3-CCE975A43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857" y="2302509"/>
            <a:ext cx="1167176" cy="305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E4687-BE7A-8345-B0D2-4F71FE8E15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3822" y="2305516"/>
            <a:ext cx="1197287" cy="30246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082433-D134-0D48-AF60-8C79E0EFB59E}"/>
              </a:ext>
            </a:extLst>
          </p:cNvPr>
          <p:cNvCxnSpPr>
            <a:cxnSpLocks/>
          </p:cNvCxnSpPr>
          <p:nvPr/>
        </p:nvCxnSpPr>
        <p:spPr>
          <a:xfrm>
            <a:off x="659429" y="2511195"/>
            <a:ext cx="4038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8DE74F-AECA-5040-A195-9D78C82AB543}"/>
              </a:ext>
            </a:extLst>
          </p:cNvPr>
          <p:cNvCxnSpPr>
            <a:cxnSpLocks/>
          </p:cNvCxnSpPr>
          <p:nvPr/>
        </p:nvCxnSpPr>
        <p:spPr>
          <a:xfrm>
            <a:off x="659429" y="3056999"/>
            <a:ext cx="4038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738B48-860D-9C47-B9F8-752933451AEF}"/>
              </a:ext>
            </a:extLst>
          </p:cNvPr>
          <p:cNvSpPr txBox="1"/>
          <p:nvPr/>
        </p:nvSpPr>
        <p:spPr>
          <a:xfrm>
            <a:off x="412183" y="5989410"/>
            <a:ext cx="845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R. E. </a:t>
            </a:r>
            <a:r>
              <a:rPr lang="en-US" sz="1200" dirty="0" err="1"/>
              <a:t>Crochiere</a:t>
            </a:r>
            <a:r>
              <a:rPr lang="en-US" sz="1200" dirty="0"/>
              <a:t> and L. R. </a:t>
            </a:r>
            <a:r>
              <a:rPr lang="en-US" sz="1200" dirty="0" err="1"/>
              <a:t>Rabiner</a:t>
            </a:r>
            <a:r>
              <a:rPr lang="en-US" sz="1200" dirty="0"/>
              <a:t>. “</a:t>
            </a:r>
            <a:r>
              <a:rPr lang="en-US" sz="1200" i="1" dirty="0"/>
              <a:t>Optimum FIR Digital Filter Implementation for Decimation, Interpolation, and Narrow-Band Filtering”. </a:t>
            </a:r>
            <a:r>
              <a:rPr lang="en-US" sz="1200" dirty="0"/>
              <a:t> Transactions on Acoustics, Speech, and Signal Processing (Volume: 23 , Issue: 5 , Oct 1975)</a:t>
            </a:r>
          </a:p>
        </p:txBody>
      </p:sp>
    </p:spTree>
    <p:extLst>
      <p:ext uri="{BB962C8B-B14F-4D97-AF65-F5344CB8AC3E}">
        <p14:creationId xmlns:p14="http://schemas.microsoft.com/office/powerpoint/2010/main" val="317450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F00C-A0E7-D041-8FD5-8DBE8283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Approaches - </a:t>
            </a:r>
            <a:r>
              <a:rPr lang="en-US" sz="2500" dirty="0">
                <a:solidFill>
                  <a:srgbClr val="0070C0"/>
                </a:solidFill>
              </a:rPr>
              <a:t>Polyphase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8B3EEA-CE08-C541-87C1-25FC9638FE84}"/>
              </a:ext>
            </a:extLst>
          </p:cNvPr>
          <p:cNvSpPr txBox="1">
            <a:spLocks/>
          </p:cNvSpPr>
          <p:nvPr/>
        </p:nvSpPr>
        <p:spPr>
          <a:xfrm>
            <a:off x="-322518" y="1844268"/>
            <a:ext cx="409748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1.a) Polyphase for FIR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948E8E-3D82-6D49-9144-49B116CDDF7B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EC4368-8366-B542-97A5-D436C29D0D3F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13/25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AB45A7-6A61-0443-927C-C7157612D893}"/>
              </a:ext>
            </a:extLst>
          </p:cNvPr>
          <p:cNvSpPr txBox="1">
            <a:spLocks/>
          </p:cNvSpPr>
          <p:nvPr/>
        </p:nvSpPr>
        <p:spPr>
          <a:xfrm>
            <a:off x="1251857" y="4958710"/>
            <a:ext cx="387662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Reduce the cost of computation 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464F6-0785-764C-9F2C-24A52D5C603B}"/>
              </a:ext>
            </a:extLst>
          </p:cNvPr>
          <p:cNvCxnSpPr/>
          <p:nvPr/>
        </p:nvCxnSpPr>
        <p:spPr>
          <a:xfrm>
            <a:off x="715523" y="5256926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72AEE4-7F69-CE40-84A3-A8188DFB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08F26-360F-9D4D-8292-9B33B79F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37" y="2731275"/>
            <a:ext cx="4414847" cy="1808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2120B-F258-CD4E-AE84-6E8676C2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49" y="2853966"/>
            <a:ext cx="152400" cy="10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BE200-967E-1F40-8A40-B7F52477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23" y="2679204"/>
            <a:ext cx="2827738" cy="387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3CBD5-CF7D-B444-AE20-6326AB15F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903" y="5080295"/>
            <a:ext cx="1483356" cy="320040"/>
          </a:xfrm>
          <a:prstGeom prst="rect">
            <a:avLst/>
          </a:prstGeom>
        </p:spPr>
      </p:pic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EBD0825-1D50-5448-9D13-7336092AB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246EE29-D684-4042-9CA8-66273135A0A3}"/>
              </a:ext>
            </a:extLst>
          </p:cNvPr>
          <p:cNvSpPr txBox="1">
            <a:spLocks/>
          </p:cNvSpPr>
          <p:nvPr/>
        </p:nvSpPr>
        <p:spPr>
          <a:xfrm>
            <a:off x="515431" y="1139602"/>
            <a:ext cx="633281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Second concern: </a:t>
            </a:r>
            <a:r>
              <a:rPr lang="en-US" sz="1800" dirty="0">
                <a:solidFill>
                  <a:srgbClr val="FF0000"/>
                </a:solidFill>
              </a:rPr>
              <a:t>arranging the computation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D718AA-C3E8-0D42-93C7-6EC7497803B9}"/>
              </a:ext>
            </a:extLst>
          </p:cNvPr>
          <p:cNvCxnSpPr/>
          <p:nvPr/>
        </p:nvCxnSpPr>
        <p:spPr>
          <a:xfrm>
            <a:off x="775194" y="143506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8FDBEA9-EDBE-0345-AAC7-9AEF84827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398" y="1230414"/>
            <a:ext cx="2827738" cy="387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25E76739-D949-D446-8664-70185CC9B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1408" y="5746905"/>
                <a:ext cx="5972356" cy="59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US" sz="1800" dirty="0"/>
                  <a:t>Parks-McClellan :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44.1 kHz to 48 kHz (L=160, M=147)</a:t>
                </a:r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𝒅𝑩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𝟏𝟒𝟎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𝒅𝑩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𝑻𝑾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𝟖𝟓</m:t>
                    </m:r>
                  </m:oMath>
                </a14:m>
                <a:r>
                  <a:rPr lang="en-US" sz="15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25E76739-D949-D446-8664-70185CC9B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08" y="5746905"/>
                <a:ext cx="5972356" cy="596432"/>
              </a:xfrm>
              <a:prstGeom prst="rect">
                <a:avLst/>
              </a:prstGeom>
              <a:blipFill>
                <a:blip r:embed="rId8"/>
                <a:stretch>
                  <a:fillRect t="-8511"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2FFABC-6B4A-7B42-B8C4-1614CB85C274}"/>
              </a:ext>
            </a:extLst>
          </p:cNvPr>
          <p:cNvCxnSpPr/>
          <p:nvPr/>
        </p:nvCxnSpPr>
        <p:spPr>
          <a:xfrm>
            <a:off x="715523" y="591161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AF1955-F020-4E46-8779-4FBA55760C31}"/>
              </a:ext>
            </a:extLst>
          </p:cNvPr>
          <p:cNvCxnSpPr>
            <a:cxnSpLocks/>
          </p:cNvCxnSpPr>
          <p:nvPr/>
        </p:nvCxnSpPr>
        <p:spPr>
          <a:xfrm>
            <a:off x="6688943" y="5911615"/>
            <a:ext cx="3548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37D090B-BB44-CE41-8C0F-2E91D0B24CDD}"/>
              </a:ext>
            </a:extLst>
          </p:cNvPr>
          <p:cNvSpPr txBox="1">
            <a:spLocks/>
          </p:cNvSpPr>
          <p:nvPr/>
        </p:nvSpPr>
        <p:spPr>
          <a:xfrm>
            <a:off x="5846810" y="5613399"/>
            <a:ext cx="387662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>
                <a:solidFill>
                  <a:srgbClr val="FF0000"/>
                </a:solidFill>
              </a:rPr>
              <a:t>MPOS = 68.7</a:t>
            </a:r>
          </a:p>
        </p:txBody>
      </p:sp>
    </p:spTree>
    <p:extLst>
      <p:ext uri="{BB962C8B-B14F-4D97-AF65-F5344CB8AC3E}">
        <p14:creationId xmlns:p14="http://schemas.microsoft.com/office/powerpoint/2010/main" val="9903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1F4A-8AAD-A04D-B238-1FFB410F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900" y="145819"/>
            <a:ext cx="3898200" cy="1143000"/>
          </a:xfrm>
        </p:spPr>
        <p:txBody>
          <a:bodyPr/>
          <a:lstStyle/>
          <a:p>
            <a:r>
              <a:rPr lang="en-US" sz="2500" dirty="0"/>
              <a:t>Approaches - </a:t>
            </a:r>
            <a:r>
              <a:rPr lang="en-US" sz="2500" dirty="0">
                <a:solidFill>
                  <a:srgbClr val="0070C0"/>
                </a:solidFill>
              </a:rPr>
              <a:t>Polyphase</a:t>
            </a:r>
            <a:endParaRPr lang="en-US" sz="2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64D132-A059-A94B-8100-CD69430C28B1}"/>
              </a:ext>
            </a:extLst>
          </p:cNvPr>
          <p:cNvSpPr txBox="1">
            <a:spLocks/>
          </p:cNvSpPr>
          <p:nvPr/>
        </p:nvSpPr>
        <p:spPr>
          <a:xfrm>
            <a:off x="-133210" y="1213711"/>
            <a:ext cx="409748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1.b) Polyphase for IIR [2]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6C8323-3CC4-A641-99D5-FA9AF9D18212}"/>
              </a:ext>
            </a:extLst>
          </p:cNvPr>
          <p:cNvGrpSpPr/>
          <p:nvPr/>
        </p:nvGrpSpPr>
        <p:grpSpPr>
          <a:xfrm>
            <a:off x="3996397" y="1479349"/>
            <a:ext cx="1450422" cy="1260154"/>
            <a:chOff x="3996397" y="1479349"/>
            <a:chExt cx="1450422" cy="126015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88DE5E-372E-4E4C-81A3-5AB261F30726}"/>
                </a:ext>
              </a:extLst>
            </p:cNvPr>
            <p:cNvSpPr/>
            <p:nvPr/>
          </p:nvSpPr>
          <p:spPr>
            <a:xfrm>
              <a:off x="3996397" y="1479349"/>
              <a:ext cx="1116281" cy="502564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FE82F2-AC10-5347-9627-7BB0601AA46E}"/>
                </a:ext>
              </a:extLst>
            </p:cNvPr>
            <p:cNvSpPr/>
            <p:nvPr/>
          </p:nvSpPr>
          <p:spPr>
            <a:xfrm>
              <a:off x="4785756" y="1683136"/>
              <a:ext cx="661063" cy="1031247"/>
            </a:xfrm>
            <a:custGeom>
              <a:avLst/>
              <a:gdLst>
                <a:gd name="connsiteX0" fmla="*/ 320634 w 661063"/>
                <a:gd name="connsiteY0" fmla="*/ 81221 h 1031247"/>
                <a:gd name="connsiteX1" fmla="*/ 653143 w 661063"/>
                <a:gd name="connsiteY1" fmla="*/ 93096 h 1031247"/>
                <a:gd name="connsiteX2" fmla="*/ 23750 w 661063"/>
                <a:gd name="connsiteY2" fmla="*/ 1019371 h 1031247"/>
                <a:gd name="connsiteX3" fmla="*/ 23750 w 661063"/>
                <a:gd name="connsiteY3" fmla="*/ 1019371 h 1031247"/>
                <a:gd name="connsiteX4" fmla="*/ 0 w 661063"/>
                <a:gd name="connsiteY4" fmla="*/ 1031247 h 103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063" h="1031247">
                  <a:moveTo>
                    <a:pt x="320634" y="81221"/>
                  </a:moveTo>
                  <a:cubicBezTo>
                    <a:pt x="511629" y="8979"/>
                    <a:pt x="702624" y="-63262"/>
                    <a:pt x="653143" y="93096"/>
                  </a:cubicBezTo>
                  <a:cubicBezTo>
                    <a:pt x="603662" y="249454"/>
                    <a:pt x="23750" y="1019371"/>
                    <a:pt x="23750" y="1019371"/>
                  </a:cubicBezTo>
                  <a:lnTo>
                    <a:pt x="23750" y="1019371"/>
                  </a:lnTo>
                  <a:lnTo>
                    <a:pt x="0" y="1031247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72EFD0-648A-4B4B-9248-A0FA363D0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3857" y="2591341"/>
              <a:ext cx="112815" cy="148162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8F6D31-1E2A-8C4D-A8DE-137D72DD4041}"/>
              </a:ext>
            </a:extLst>
          </p:cNvPr>
          <p:cNvGrpSpPr/>
          <p:nvPr/>
        </p:nvGrpSpPr>
        <p:grpSpPr>
          <a:xfrm>
            <a:off x="3418795" y="1730631"/>
            <a:ext cx="2269711" cy="1029840"/>
            <a:chOff x="3418795" y="1925703"/>
            <a:chExt cx="2269711" cy="10298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BBAEDD-9E30-1F48-A6D2-0AB01BB5AA24}"/>
                </a:ext>
              </a:extLst>
            </p:cNvPr>
            <p:cNvSpPr/>
            <p:nvPr/>
          </p:nvSpPr>
          <p:spPr>
            <a:xfrm>
              <a:off x="3996397" y="1925703"/>
              <a:ext cx="1032803" cy="561465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5BD02F7-465F-C04C-9F89-F21595CF7B04}"/>
                </a:ext>
              </a:extLst>
            </p:cNvPr>
            <p:cNvSpPr/>
            <p:nvPr/>
          </p:nvSpPr>
          <p:spPr>
            <a:xfrm>
              <a:off x="5038196" y="2055642"/>
              <a:ext cx="649372" cy="861903"/>
            </a:xfrm>
            <a:custGeom>
              <a:avLst/>
              <a:gdLst>
                <a:gd name="connsiteX0" fmla="*/ 0 w 650162"/>
                <a:gd name="connsiteY0" fmla="*/ 122292 h 853812"/>
                <a:gd name="connsiteX1" fmla="*/ 557784 w 650162"/>
                <a:gd name="connsiteY1" fmla="*/ 58284 h 853812"/>
                <a:gd name="connsiteX2" fmla="*/ 649224 w 650162"/>
                <a:gd name="connsiteY2" fmla="*/ 853812 h 853812"/>
                <a:gd name="connsiteX3" fmla="*/ 649224 w 650162"/>
                <a:gd name="connsiteY3" fmla="*/ 853812 h 853812"/>
                <a:gd name="connsiteX4" fmla="*/ 649224 w 650162"/>
                <a:gd name="connsiteY4" fmla="*/ 853812 h 853812"/>
                <a:gd name="connsiteX5" fmla="*/ 649224 w 650162"/>
                <a:gd name="connsiteY5" fmla="*/ 853812 h 85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162" h="853812">
                  <a:moveTo>
                    <a:pt x="0" y="122292"/>
                  </a:moveTo>
                  <a:cubicBezTo>
                    <a:pt x="224790" y="29328"/>
                    <a:pt x="449580" y="-63636"/>
                    <a:pt x="557784" y="58284"/>
                  </a:cubicBezTo>
                  <a:cubicBezTo>
                    <a:pt x="665988" y="180204"/>
                    <a:pt x="649224" y="853812"/>
                    <a:pt x="649224" y="853812"/>
                  </a:cubicBezTo>
                  <a:lnTo>
                    <a:pt x="649224" y="853812"/>
                  </a:lnTo>
                  <a:lnTo>
                    <a:pt x="649224" y="853812"/>
                  </a:lnTo>
                  <a:lnTo>
                    <a:pt x="649224" y="853812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1C18940-FCB6-FE43-9CB8-BB6FB0E4C345}"/>
                </a:ext>
              </a:extLst>
            </p:cNvPr>
            <p:cNvSpPr/>
            <p:nvPr/>
          </p:nvSpPr>
          <p:spPr>
            <a:xfrm>
              <a:off x="3418795" y="2180904"/>
              <a:ext cx="586277" cy="763464"/>
            </a:xfrm>
            <a:custGeom>
              <a:avLst/>
              <a:gdLst>
                <a:gd name="connsiteX0" fmla="*/ 586277 w 586277"/>
                <a:gd name="connsiteY0" fmla="*/ 86808 h 763464"/>
                <a:gd name="connsiteX1" fmla="*/ 92501 w 586277"/>
                <a:gd name="connsiteY1" fmla="*/ 59376 h 763464"/>
                <a:gd name="connsiteX2" fmla="*/ 1061 w 586277"/>
                <a:gd name="connsiteY2" fmla="*/ 763464 h 7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277" h="763464">
                  <a:moveTo>
                    <a:pt x="586277" y="86808"/>
                  </a:moveTo>
                  <a:cubicBezTo>
                    <a:pt x="388157" y="16704"/>
                    <a:pt x="190037" y="-53400"/>
                    <a:pt x="92501" y="59376"/>
                  </a:cubicBezTo>
                  <a:cubicBezTo>
                    <a:pt x="-5035" y="172152"/>
                    <a:pt x="-1987" y="467808"/>
                    <a:pt x="1061" y="763464"/>
                  </a:cubicBez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017EE75-7A07-D345-A63D-50CACB93A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568" y="2788444"/>
              <a:ext cx="938" cy="16709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F384AA-C3A3-1943-AB05-6320C61F2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8795" y="2788444"/>
              <a:ext cx="938" cy="16709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767AD6-17DE-8A43-A4D5-3E244AD3B6B3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E622B5C-68D0-4044-8092-B1D480634C85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14/25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892ADF-FF47-9B4D-AD06-687B5B28BE90}"/>
              </a:ext>
            </a:extLst>
          </p:cNvPr>
          <p:cNvCxnSpPr>
            <a:cxnSpLocks/>
          </p:cNvCxnSpPr>
          <p:nvPr/>
        </p:nvCxnSpPr>
        <p:spPr>
          <a:xfrm>
            <a:off x="2622900" y="5846541"/>
            <a:ext cx="38888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919B45-1F42-0240-BAFF-22CE668DA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AE240-8B33-AC42-B4FF-2044B946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32" y="2739660"/>
            <a:ext cx="62357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A8464-020F-8B46-8E1C-43150875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5" y="2739660"/>
            <a:ext cx="6223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15730-CDA2-134F-9716-6D84D7DE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877" y="2739660"/>
            <a:ext cx="15240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B26A2E-8F67-0349-868A-A4149F887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375" y="2751535"/>
            <a:ext cx="6858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5AE5EA-71DD-C346-963B-C80EAB47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183" y="3791400"/>
            <a:ext cx="5397176" cy="1715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7AB746-D488-AB4E-BFD2-60BEBCC98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51105" y="3447582"/>
            <a:ext cx="152400" cy="10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6D899E-E820-9044-BB33-F661F86E4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280" y="5721717"/>
            <a:ext cx="2917886" cy="2450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0674F7C-1FA1-1341-9894-D07609D8D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0662" y="1570358"/>
            <a:ext cx="2101519" cy="546049"/>
          </a:xfrm>
          <a:prstGeom prst="rect">
            <a:avLst/>
          </a:prstGeom>
        </p:spPr>
      </p:pic>
      <p:pic>
        <p:nvPicPr>
          <p:cNvPr id="2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9D54EEEB-F960-934C-8309-C4DB66B405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64CD2E-624E-8C47-A048-3679BFA40007}"/>
              </a:ext>
            </a:extLst>
          </p:cNvPr>
          <p:cNvCxnSpPr>
            <a:cxnSpLocks/>
          </p:cNvCxnSpPr>
          <p:nvPr/>
        </p:nvCxnSpPr>
        <p:spPr>
          <a:xfrm>
            <a:off x="6326659" y="5846541"/>
            <a:ext cx="38888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EA012BA-0899-FA4B-9B6E-162547ED015A}"/>
              </a:ext>
            </a:extLst>
          </p:cNvPr>
          <p:cNvSpPr/>
          <p:nvPr/>
        </p:nvSpPr>
        <p:spPr>
          <a:xfrm>
            <a:off x="6842144" y="5679845"/>
            <a:ext cx="1563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MPOS = 30.7063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9AAC31-C4BD-D746-AF1B-D86193EA6B10}"/>
              </a:ext>
            </a:extLst>
          </p:cNvPr>
          <p:cNvSpPr txBox="1"/>
          <p:nvPr/>
        </p:nvSpPr>
        <p:spPr>
          <a:xfrm>
            <a:off x="617100" y="6095166"/>
            <a:ext cx="884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 A. I. Russell. “</a:t>
            </a:r>
            <a:r>
              <a:rPr lang="en-US" sz="1200" i="1" dirty="0"/>
              <a:t>Efficient Rational Sampling Rate Alternation Using IIR Filters</a:t>
            </a:r>
            <a:r>
              <a:rPr lang="en-US" sz="1200" dirty="0"/>
              <a:t>”</a:t>
            </a:r>
            <a:r>
              <a:rPr lang="en-US" sz="1200" i="1" dirty="0"/>
              <a:t>. </a:t>
            </a:r>
            <a:r>
              <a:rPr lang="en-US" sz="1200" dirty="0"/>
              <a:t>IEEE Signal Processing Letters</a:t>
            </a:r>
          </a:p>
          <a:p>
            <a:r>
              <a:rPr lang="en-US" sz="1200" dirty="0"/>
              <a:t>(Volume: 7 , Issue: 1 , Jan. 2000)</a:t>
            </a:r>
          </a:p>
        </p:txBody>
      </p:sp>
    </p:spTree>
    <p:extLst>
      <p:ext uri="{BB962C8B-B14F-4D97-AF65-F5344CB8AC3E}">
        <p14:creationId xmlns:p14="http://schemas.microsoft.com/office/powerpoint/2010/main" val="8387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0677-548D-304A-9EEB-C761D7E3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7F2A6-F4BE-2C42-89C3-183E4E7D91F2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48336C-F23F-FB46-97FD-DAEBA2D05F25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15/25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4DE975-7453-8546-8686-D25885601CEF}"/>
              </a:ext>
            </a:extLst>
          </p:cNvPr>
          <p:cNvSpPr txBox="1">
            <a:spLocks/>
          </p:cNvSpPr>
          <p:nvPr/>
        </p:nvSpPr>
        <p:spPr>
          <a:xfrm>
            <a:off x="-709271" y="2728360"/>
            <a:ext cx="9598089" cy="161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3 Considerations : • Parks-McClellan Folded structure</a:t>
            </a:r>
          </a:p>
          <a:p>
            <a:pPr algn="l"/>
            <a:r>
              <a:rPr lang="en-US" sz="1800" dirty="0"/>
              <a:t>                                                                           • A. Russell Elliptic structure</a:t>
            </a:r>
          </a:p>
          <a:p>
            <a:pPr algn="l"/>
            <a:r>
              <a:rPr lang="en-US" sz="1800" dirty="0"/>
              <a:t>		                                        • Combination Minimum-phase filters (</a:t>
            </a:r>
            <a:r>
              <a:rPr lang="en-US" sz="1800" i="1" dirty="0" err="1"/>
              <a:t>Schuessler</a:t>
            </a:r>
            <a:r>
              <a:rPr lang="en-US" sz="1800" i="1" dirty="0"/>
              <a:t> filters)</a:t>
            </a:r>
            <a:endParaRPr lang="en-US" sz="1800" dirty="0"/>
          </a:p>
          <a:p>
            <a:pPr algn="l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CA1C8B-6D56-BF45-B2D5-A1AC8838C098}"/>
              </a:ext>
            </a:extLst>
          </p:cNvPr>
          <p:cNvCxnSpPr/>
          <p:nvPr/>
        </p:nvCxnSpPr>
        <p:spPr>
          <a:xfrm>
            <a:off x="643944" y="197850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41BB505-1FA1-C245-BD32-17F566D58EFF}"/>
              </a:ext>
            </a:extLst>
          </p:cNvPr>
          <p:cNvSpPr txBox="1">
            <a:spLocks/>
          </p:cNvSpPr>
          <p:nvPr/>
        </p:nvSpPr>
        <p:spPr>
          <a:xfrm>
            <a:off x="940157" y="1893031"/>
            <a:ext cx="7744239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Special Case : Conversion from </a:t>
            </a:r>
            <a:r>
              <a:rPr lang="en-US" sz="1800" dirty="0">
                <a:solidFill>
                  <a:srgbClr val="FF0000"/>
                </a:solidFill>
              </a:rPr>
              <a:t>44.1 kHz to 48 kHz </a:t>
            </a:r>
            <a:r>
              <a:rPr lang="en-US" sz="1800" dirty="0">
                <a:solidFill>
                  <a:schemeClr val="tx1"/>
                </a:solidFill>
              </a:rPr>
              <a:t>(L = 160; M = 147)</a:t>
            </a:r>
          </a:p>
          <a:p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D564C-B9D9-D94D-AA8D-9ED72BB7A88B}"/>
              </a:ext>
            </a:extLst>
          </p:cNvPr>
          <p:cNvCxnSpPr/>
          <p:nvPr/>
        </p:nvCxnSpPr>
        <p:spPr>
          <a:xfrm>
            <a:off x="659429" y="2862992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D938D2-C0F3-D145-A333-F26C099F8717}"/>
              </a:ext>
            </a:extLst>
          </p:cNvPr>
          <p:cNvCxnSpPr/>
          <p:nvPr/>
        </p:nvCxnSpPr>
        <p:spPr>
          <a:xfrm>
            <a:off x="643944" y="4367290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7E39C9A-23CF-A649-81C9-88751BF5AE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707" y="4146378"/>
                <a:ext cx="6027924" cy="1728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US" sz="1800" dirty="0"/>
                  <a:t>Multistage : - best number of stages</a:t>
                </a:r>
              </a:p>
              <a:p>
                <a:r>
                  <a:rPr lang="en-US" sz="1800" dirty="0"/>
                  <a:t>                                      - best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     - best method</a:t>
                </a:r>
              </a:p>
              <a:p>
                <a:r>
                  <a:rPr lang="en-US" sz="1800" dirty="0"/>
                  <a:t>                                        </a:t>
                </a:r>
              </a:p>
              <a:p>
                <a:pPr marL="285750" indent="-285750">
                  <a:buFontTx/>
                  <a:buChar char="-"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7E39C9A-23CF-A649-81C9-88751BF5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07" y="4146378"/>
                <a:ext cx="6027924" cy="1728842"/>
              </a:xfrm>
              <a:prstGeom prst="rect">
                <a:avLst/>
              </a:prstGeom>
              <a:blipFill>
                <a:blip r:embed="rId2"/>
                <a:stretch>
                  <a:fillRect t="-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431AAA-DA4C-554B-8E5B-A2FD5752A24C}"/>
              </a:ext>
            </a:extLst>
          </p:cNvPr>
          <p:cNvCxnSpPr/>
          <p:nvPr/>
        </p:nvCxnSpPr>
        <p:spPr>
          <a:xfrm>
            <a:off x="643944" y="5672224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92AD560-6864-4E42-8292-7A83B0D34996}"/>
              </a:ext>
            </a:extLst>
          </p:cNvPr>
          <p:cNvSpPr txBox="1">
            <a:spLocks/>
          </p:cNvSpPr>
          <p:nvPr/>
        </p:nvSpPr>
        <p:spPr>
          <a:xfrm>
            <a:off x="-913026" y="5461606"/>
            <a:ext cx="602792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Polyphase</a:t>
            </a:r>
          </a:p>
        </p:txBody>
      </p:sp>
      <p:pic>
        <p:nvPicPr>
          <p:cNvPr id="17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937A9C-E0BC-EA40-9775-AAF49FE9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8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397AFFA-350C-E14C-98C0-5991C1577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2CE2-2BA8-CC49-93BF-19650953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DBE60F-A0AE-5749-B70C-A9F05E2BCCA3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54C4FB-02D6-964C-89AC-0243819BCA4A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16/25</a:t>
            </a:r>
          </a:p>
        </p:txBody>
      </p:sp>
      <p:pic>
        <p:nvPicPr>
          <p:cNvPr id="7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16A580-5C0C-FF49-9C27-FF41922B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4B54-994A-FC46-B2B0-5F7770DC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8" y="2176671"/>
            <a:ext cx="5794744" cy="233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3B476-65D6-1F4E-9DDB-212BDE5B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59" y="4946784"/>
            <a:ext cx="1483356" cy="320040"/>
          </a:xfrm>
          <a:prstGeom prst="rect">
            <a:avLst/>
          </a:prstGeom>
        </p:spPr>
      </p:pic>
      <p:pic>
        <p:nvPicPr>
          <p:cNvPr id="10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7B4E64AC-9DE4-AB47-943E-FC6A2664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CD820E-809B-904F-9369-A91E76E5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038" y="2201109"/>
            <a:ext cx="5758264" cy="17078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4B4072-D3D2-EA42-B7EB-11D94E9D8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117" y="4939754"/>
            <a:ext cx="1463040" cy="3341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26FC06-4D10-1248-9E40-263E162450B0}"/>
              </a:ext>
            </a:extLst>
          </p:cNvPr>
          <p:cNvCxnSpPr/>
          <p:nvPr/>
        </p:nvCxnSpPr>
        <p:spPr>
          <a:xfrm>
            <a:off x="643944" y="170205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26A270A7-D320-C741-8CDE-3B2B028A6B4B}"/>
              </a:ext>
            </a:extLst>
          </p:cNvPr>
          <p:cNvSpPr txBox="1">
            <a:spLocks/>
          </p:cNvSpPr>
          <p:nvPr/>
        </p:nvSpPr>
        <p:spPr>
          <a:xfrm>
            <a:off x="940158" y="1496507"/>
            <a:ext cx="312055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Unfortunate mistake</a:t>
            </a:r>
          </a:p>
        </p:txBody>
      </p:sp>
    </p:spTree>
    <p:extLst>
      <p:ext uri="{BB962C8B-B14F-4D97-AF65-F5344CB8AC3E}">
        <p14:creationId xmlns:p14="http://schemas.microsoft.com/office/powerpoint/2010/main" val="3288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D9E9-D80C-ED4C-A0F3-6A369209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</p:spPr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879341-20F2-274F-B6D8-200675565432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C50DD7-02F4-3A42-A219-1165B9C5BB55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17/25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8A6480-11A7-FB48-BCCC-58EF48EE8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9085"/>
              </p:ext>
            </p:extLst>
          </p:nvPr>
        </p:nvGraphicFramePr>
        <p:xfrm>
          <a:off x="1407060" y="2616266"/>
          <a:ext cx="6583680" cy="2834640"/>
        </p:xfrm>
        <a:graphic>
          <a:graphicData uri="http://schemas.openxmlformats.org/drawingml/2006/table">
            <a:tbl>
              <a:tblPr firstRow="1" bandRow="1">
                <a:tableStyleId>{8B6B0B70-42BE-426F-B4B9-C1A9B303E1E4}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28789306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75461509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14434601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Stages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 Structure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9596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Parks-McClellan Folded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Elliptic Russell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30.7063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3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52.2545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3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60.1405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66.8673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64.5922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0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5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362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F524A2-067B-A949-8ADF-FF3CB39F1520}"/>
              </a:ext>
            </a:extLst>
          </p:cNvPr>
          <p:cNvCxnSpPr/>
          <p:nvPr/>
        </p:nvCxnSpPr>
        <p:spPr>
          <a:xfrm>
            <a:off x="814632" y="151509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4E58973-D305-0245-B7B7-8F36B8AD6D7A}"/>
              </a:ext>
            </a:extLst>
          </p:cNvPr>
          <p:cNvSpPr txBox="1">
            <a:spLocks/>
          </p:cNvSpPr>
          <p:nvPr/>
        </p:nvSpPr>
        <p:spPr>
          <a:xfrm>
            <a:off x="36576" y="1297055"/>
            <a:ext cx="602792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Multistage : classic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798AAC-A9DC-1B4E-9A9F-A3FAF824B9A3}"/>
              </a:ext>
            </a:extLst>
          </p:cNvPr>
          <p:cNvCxnSpPr/>
          <p:nvPr/>
        </p:nvCxnSpPr>
        <p:spPr>
          <a:xfrm>
            <a:off x="814632" y="205565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E435869-3ED3-A344-9FA7-1756BA2A45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2455" y="1850105"/>
                <a:ext cx="6027924" cy="4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None/>
                  <a:defRPr sz="2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US" sz="1800" dirty="0"/>
                  <a:t>Specifications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𝒅𝑩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𝟏𝟒𝟎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𝒅𝑩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𝑻𝑾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𝟖𝟓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E435869-3ED3-A344-9FA7-1756BA2A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55" y="1850105"/>
                <a:ext cx="6027924" cy="411100"/>
              </a:xfrm>
              <a:prstGeom prst="rect">
                <a:avLst/>
              </a:prstGeom>
              <a:blipFill>
                <a:blip r:embed="rId3"/>
                <a:stretch>
                  <a:fillRect t="-3030"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B46EFD-2DF3-E748-96BE-CC61EFF94425}"/>
              </a:ext>
            </a:extLst>
          </p:cNvPr>
          <p:cNvCxnSpPr/>
          <p:nvPr/>
        </p:nvCxnSpPr>
        <p:spPr>
          <a:xfrm>
            <a:off x="715523" y="605491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A4BE35-769B-BD41-8ECF-A459405D0C25}"/>
              </a:ext>
            </a:extLst>
          </p:cNvPr>
          <p:cNvSpPr txBox="1">
            <a:spLocks/>
          </p:cNvSpPr>
          <p:nvPr/>
        </p:nvSpPr>
        <p:spPr>
          <a:xfrm>
            <a:off x="1110846" y="5849367"/>
            <a:ext cx="602792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Importance of the arrangement of the stage factors</a:t>
            </a:r>
          </a:p>
        </p:txBody>
      </p:sp>
      <p:pic>
        <p:nvPicPr>
          <p:cNvPr id="15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5A00F0-1D91-1F48-9B13-5726021C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C7B41A2-0F9E-754F-915E-1AED0179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4C801BA-9361-AA40-AB10-E555BC7D0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90578"/>
              </p:ext>
            </p:extLst>
          </p:nvPr>
        </p:nvGraphicFramePr>
        <p:xfrm>
          <a:off x="1407060" y="2616266"/>
          <a:ext cx="6583680" cy="2834640"/>
        </p:xfrm>
        <a:graphic>
          <a:graphicData uri="http://schemas.openxmlformats.org/drawingml/2006/table">
            <a:tbl>
              <a:tblPr firstRow="1" bandRow="1">
                <a:tableStyleId>{8B6B0B70-42BE-426F-B4B9-C1A9B303E1E4}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28789306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75461509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14434601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Stages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 Structure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9596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Parks-McClellan Folded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Elliptic Russell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5048.9906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30.7063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3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52.2545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3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310.4333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60.1405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255.9408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64.5922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0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261.3568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5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265.9228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1C90-F6D0-1A4D-B4E6-D080B697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Results – </a:t>
            </a:r>
            <a:r>
              <a:rPr lang="en-US" sz="2500" dirty="0">
                <a:solidFill>
                  <a:srgbClr val="0070C0"/>
                </a:solidFill>
              </a:rPr>
              <a:t>Extra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0F7D17-F596-F24F-9E52-DBAE8BBF10D2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557173-6FAA-0042-8429-514E565941B7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18/25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567F9F-6E97-DA4F-BBF0-FB10BD5E3490}"/>
              </a:ext>
            </a:extLst>
          </p:cNvPr>
          <p:cNvSpPr txBox="1">
            <a:spLocks/>
          </p:cNvSpPr>
          <p:nvPr/>
        </p:nvSpPr>
        <p:spPr>
          <a:xfrm>
            <a:off x="706036" y="6268841"/>
            <a:ext cx="7358931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200" b="0" dirty="0"/>
              <a:t>[3] D.I. </a:t>
            </a:r>
            <a:r>
              <a:rPr lang="en-US" sz="1200" b="0" dirty="0" err="1"/>
              <a:t>Turek</a:t>
            </a:r>
            <a:r>
              <a:rPr lang="en-US" sz="1200" b="0" dirty="0"/>
              <a:t>, “</a:t>
            </a:r>
            <a:r>
              <a:rPr lang="en-US" sz="1200" b="0" i="1" dirty="0"/>
              <a:t>Design of Efficient Digital Interpolation Filters for Integer </a:t>
            </a:r>
            <a:r>
              <a:rPr lang="en-US" sz="1200" b="0" i="1" dirty="0" err="1"/>
              <a:t>Upsampling</a:t>
            </a:r>
            <a:r>
              <a:rPr lang="en-US" sz="1200" b="0" dirty="0"/>
              <a:t>”, MA thesis, M.I.T., Jun. 2004  </a:t>
            </a:r>
          </a:p>
          <a:p>
            <a:endParaRPr lang="en-US" sz="1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E95F2D-E467-8646-BFF9-E4AE8C083524}"/>
              </a:ext>
            </a:extLst>
          </p:cNvPr>
          <p:cNvCxnSpPr/>
          <p:nvPr/>
        </p:nvCxnSpPr>
        <p:spPr>
          <a:xfrm>
            <a:off x="882457" y="5323461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36A0F6A-99F8-9A4E-8BCF-55548E8F04E5}"/>
              </a:ext>
            </a:extLst>
          </p:cNvPr>
          <p:cNvSpPr txBox="1">
            <a:spLocks/>
          </p:cNvSpPr>
          <p:nvPr/>
        </p:nvSpPr>
        <p:spPr>
          <a:xfrm>
            <a:off x="1277719" y="5099057"/>
            <a:ext cx="5267117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For the same filter’s specs: MPOS = </a:t>
            </a:r>
            <a:r>
              <a:rPr lang="en-US" sz="1800" dirty="0">
                <a:solidFill>
                  <a:srgbClr val="FF0000"/>
                </a:solidFill>
              </a:rPr>
              <a:t>129.2269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AE9A3F-3C84-584B-9F38-C8274234408E}"/>
              </a:ext>
            </a:extLst>
          </p:cNvPr>
          <p:cNvCxnSpPr/>
          <p:nvPr/>
        </p:nvCxnSpPr>
        <p:spPr>
          <a:xfrm>
            <a:off x="882457" y="5886723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12C63F6-26FB-5342-BF6D-93251F42CCC3}"/>
              </a:ext>
            </a:extLst>
          </p:cNvPr>
          <p:cNvSpPr txBox="1">
            <a:spLocks/>
          </p:cNvSpPr>
          <p:nvPr/>
        </p:nvSpPr>
        <p:spPr>
          <a:xfrm>
            <a:off x="1149128" y="5926203"/>
            <a:ext cx="6322918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Four-stage folded Parks-McClellan: MPOS = </a:t>
            </a:r>
            <a:r>
              <a:rPr lang="en-US" sz="1800" dirty="0">
                <a:solidFill>
                  <a:srgbClr val="FF0000"/>
                </a:solidFill>
              </a:rPr>
              <a:t>255.9408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78071-0077-D342-8E23-3CDF6A1D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61" y="2412250"/>
            <a:ext cx="4239490" cy="1932311"/>
          </a:xfrm>
          <a:prstGeom prst="rect">
            <a:avLst/>
          </a:prstGeom>
        </p:spPr>
      </p:pic>
      <p:pic>
        <p:nvPicPr>
          <p:cNvPr id="17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826409-4CE8-5F44-8CBF-66BB247F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E174C-03D0-C941-ACE7-E25E3AA6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89" y="2374482"/>
            <a:ext cx="2476300" cy="2007999"/>
          </a:xfrm>
          <a:prstGeom prst="rect">
            <a:avLst/>
          </a:prstGeom>
        </p:spPr>
      </p:pic>
      <p:pic>
        <p:nvPicPr>
          <p:cNvPr id="21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1D8AE62D-ABAD-F043-B3F5-C41AEE42D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64DE6D-AAC5-874A-8ADB-79D578ECA886}"/>
              </a:ext>
            </a:extLst>
          </p:cNvPr>
          <p:cNvCxnSpPr>
            <a:cxnSpLocks/>
          </p:cNvCxnSpPr>
          <p:nvPr/>
        </p:nvCxnSpPr>
        <p:spPr>
          <a:xfrm>
            <a:off x="388711" y="1461429"/>
            <a:ext cx="45677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67967F9-4D77-4E46-A721-173FEA2D951D}"/>
              </a:ext>
            </a:extLst>
          </p:cNvPr>
          <p:cNvSpPr txBox="1">
            <a:spLocks/>
          </p:cNvSpPr>
          <p:nvPr/>
        </p:nvSpPr>
        <p:spPr>
          <a:xfrm>
            <a:off x="948003" y="1252968"/>
            <a:ext cx="7834133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Combination : Elliptic (Russell) + 3 minimum-phase filters (</a:t>
            </a:r>
            <a:r>
              <a:rPr lang="en-US" sz="1800" dirty="0" err="1"/>
              <a:t>Schuessler</a:t>
            </a:r>
            <a:r>
              <a:rPr lang="en-US" sz="1800" dirty="0"/>
              <a:t> Filters) [3]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872957-1C63-5D47-9CB5-134737D6AC92}"/>
              </a:ext>
            </a:extLst>
          </p:cNvPr>
          <p:cNvCxnSpPr>
            <a:cxnSpLocks/>
          </p:cNvCxnSpPr>
          <p:nvPr/>
        </p:nvCxnSpPr>
        <p:spPr>
          <a:xfrm>
            <a:off x="1339235" y="1692976"/>
            <a:ext cx="391886" cy="342711"/>
          </a:xfrm>
          <a:prstGeom prst="bentConnector3">
            <a:avLst>
              <a:gd name="adj1" fmla="val 1515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307DEDE5-E858-F24C-BF48-1618F736160B}"/>
              </a:ext>
            </a:extLst>
          </p:cNvPr>
          <p:cNvSpPr txBox="1">
            <a:spLocks/>
          </p:cNvSpPr>
          <p:nvPr/>
        </p:nvSpPr>
        <p:spPr>
          <a:xfrm>
            <a:off x="1673403" y="1828179"/>
            <a:ext cx="6160655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Halving the degree while maintaining the same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CB623-059A-C049-9659-CB7324882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309" y="2290053"/>
            <a:ext cx="2344874" cy="204022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769884-D29B-CA42-9211-6E197AF7F9FD}"/>
              </a:ext>
            </a:extLst>
          </p:cNvPr>
          <p:cNvCxnSpPr>
            <a:cxnSpLocks/>
          </p:cNvCxnSpPr>
          <p:nvPr/>
        </p:nvCxnSpPr>
        <p:spPr>
          <a:xfrm>
            <a:off x="4572000" y="3310167"/>
            <a:ext cx="3600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D18A-1AE4-8340-8702-9149CEA9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527C31-DA72-FB4C-A4DF-F6011EEC389C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48EB4-8057-554F-A390-AC14FF6E1060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19/25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F22284-468B-F543-8867-7EF42B778274}"/>
              </a:ext>
            </a:extLst>
          </p:cNvPr>
          <p:cNvSpPr txBox="1">
            <a:spLocks/>
          </p:cNvSpPr>
          <p:nvPr/>
        </p:nvSpPr>
        <p:spPr>
          <a:xfrm>
            <a:off x="188817" y="1750176"/>
            <a:ext cx="416293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One-stage folded Parks-McClellan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4F0DD5-60AB-274A-8AE5-56B33ACA6381}"/>
              </a:ext>
            </a:extLst>
          </p:cNvPr>
          <p:cNvSpPr txBox="1">
            <a:spLocks/>
          </p:cNvSpPr>
          <p:nvPr/>
        </p:nvSpPr>
        <p:spPr>
          <a:xfrm>
            <a:off x="5099819" y="1750176"/>
            <a:ext cx="416293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One-stage Elliptic (Russell)</a:t>
            </a:r>
          </a:p>
        </p:txBody>
      </p:sp>
      <p:pic>
        <p:nvPicPr>
          <p:cNvPr id="11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DE03BF-C2B8-4342-A9BB-4D4B8E84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9BB8F-5A12-0D4A-AF04-81826C0A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06" y="2428141"/>
            <a:ext cx="4204475" cy="3058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8F0446-CA63-AE4E-BEF7-126EA0E45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6" y="2497372"/>
            <a:ext cx="4204475" cy="2938722"/>
          </a:xfrm>
          <a:prstGeom prst="rect">
            <a:avLst/>
          </a:prstGeom>
        </p:spPr>
      </p:pic>
      <p:pic>
        <p:nvPicPr>
          <p:cNvPr id="13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F5D19AE-DE36-1143-B5CA-4CCB5138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2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900" y="224052"/>
            <a:ext cx="3898200" cy="1143000"/>
          </a:xfrm>
        </p:spPr>
        <p:txBody>
          <a:bodyPr/>
          <a:lstStyle/>
          <a:p>
            <a:r>
              <a:rPr lang="en-US" sz="3200" dirty="0"/>
              <a:t>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00" y="1367052"/>
            <a:ext cx="7909800" cy="4918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Problem Formulation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Approaches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CC6697-0650-46B4-B971-CB0C951D02D6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F1BDA0-1A9C-4C72-863A-47C4ED198D8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2/25</a:t>
            </a:r>
          </a:p>
        </p:txBody>
      </p:sp>
      <p:pic>
        <p:nvPicPr>
          <p:cNvPr id="8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202B8A-E486-FF4D-9CEA-388ADB02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9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9AC8AD-8663-2248-97B4-4DAC0531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0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1970-B6EC-5F4E-8FE4-D961F81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1567-540A-554D-A6AF-BF6B1EA68FE8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CE9A62-484A-7242-BA60-E8575C22F8D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20/25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7886E7-61BE-9047-9F3A-0D60264A70D1}"/>
              </a:ext>
            </a:extLst>
          </p:cNvPr>
          <p:cNvSpPr txBox="1">
            <a:spLocks/>
          </p:cNvSpPr>
          <p:nvPr/>
        </p:nvSpPr>
        <p:spPr>
          <a:xfrm>
            <a:off x="1810539" y="1403303"/>
            <a:ext cx="6006021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Combination elliptic (Russell) + 3 </a:t>
            </a:r>
            <a:r>
              <a:rPr lang="en-US" sz="1800" dirty="0" err="1"/>
              <a:t>Schuessler</a:t>
            </a:r>
            <a:r>
              <a:rPr lang="en-US" sz="1800" dirty="0"/>
              <a:t> filters</a:t>
            </a:r>
          </a:p>
        </p:txBody>
      </p:sp>
      <p:pic>
        <p:nvPicPr>
          <p:cNvPr id="9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D4FA4A-F98E-E340-B53C-97FF0D27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7C54A-170C-EA46-BFFF-8BCB0A00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943" y="2199385"/>
            <a:ext cx="5613576" cy="3929503"/>
          </a:xfrm>
          <a:prstGeom prst="rect">
            <a:avLst/>
          </a:prstGeom>
        </p:spPr>
      </p:pic>
      <p:pic>
        <p:nvPicPr>
          <p:cNvPr id="10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635AC554-2FC9-0648-9C96-8AE051C2C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C6DE11-45A5-A445-9E71-4FBBE03C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01" y="3729806"/>
            <a:ext cx="3918856" cy="2743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DDD44-F18F-AA44-AD77-0C2F064A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B6EE89-AC7C-5C45-8CF5-67F01AF7BF8D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4E16CE-2F18-5B45-82F5-CE3C43566E21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21/25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B67270-CD4C-E847-895A-0E64F54FFC4A}"/>
              </a:ext>
            </a:extLst>
          </p:cNvPr>
          <p:cNvCxnSpPr/>
          <p:nvPr/>
        </p:nvCxnSpPr>
        <p:spPr>
          <a:xfrm>
            <a:off x="814632" y="1657972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892D218-F2D2-544E-B3B9-C1E85943E6FA}"/>
              </a:ext>
            </a:extLst>
          </p:cNvPr>
          <p:cNvSpPr txBox="1">
            <a:spLocks/>
          </p:cNvSpPr>
          <p:nvPr/>
        </p:nvSpPr>
        <p:spPr>
          <a:xfrm>
            <a:off x="1339235" y="1458059"/>
            <a:ext cx="274482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Multistage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77C172-5C7B-2743-8315-6E1A0CD84E94}"/>
              </a:ext>
            </a:extLst>
          </p:cNvPr>
          <p:cNvCxnSpPr/>
          <p:nvPr/>
        </p:nvCxnSpPr>
        <p:spPr>
          <a:xfrm>
            <a:off x="814632" y="226898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1C1E541-7C05-1A45-8089-B4A305CF58ED}"/>
              </a:ext>
            </a:extLst>
          </p:cNvPr>
          <p:cNvSpPr txBox="1">
            <a:spLocks/>
          </p:cNvSpPr>
          <p:nvPr/>
        </p:nvSpPr>
        <p:spPr>
          <a:xfrm>
            <a:off x="1010830" y="2069072"/>
            <a:ext cx="491869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Classic method used in previous cases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F978D5-F4F0-664D-8689-857E40E983E6}"/>
              </a:ext>
            </a:extLst>
          </p:cNvPr>
          <p:cNvCxnSpPr/>
          <p:nvPr/>
        </p:nvCxnSpPr>
        <p:spPr>
          <a:xfrm>
            <a:off x="814632" y="291387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953D400-FB90-1C4F-BF81-70851514DF13}"/>
              </a:ext>
            </a:extLst>
          </p:cNvPr>
          <p:cNvSpPr txBox="1">
            <a:spLocks/>
          </p:cNvSpPr>
          <p:nvPr/>
        </p:nvSpPr>
        <p:spPr>
          <a:xfrm>
            <a:off x="1250490" y="2702580"/>
            <a:ext cx="274482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Second Method </a:t>
            </a:r>
            <a:r>
              <a:rPr lang="en-US" sz="1800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E47BCE-5B8D-7448-AAB7-223FA51C5EF0}"/>
              </a:ext>
            </a:extLst>
          </p:cNvPr>
          <p:cNvCxnSpPr/>
          <p:nvPr/>
        </p:nvCxnSpPr>
        <p:spPr>
          <a:xfrm>
            <a:off x="782441" y="3582472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DDFEA36-5C37-714A-B04C-D1A0C99FF2B1}"/>
              </a:ext>
            </a:extLst>
          </p:cNvPr>
          <p:cNvSpPr txBox="1">
            <a:spLocks/>
          </p:cNvSpPr>
          <p:nvPr/>
        </p:nvSpPr>
        <p:spPr>
          <a:xfrm>
            <a:off x="969713" y="3376159"/>
            <a:ext cx="6322918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four-stage folded Parks-McClellan (0.1, 140, 0.85)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E1B32-DCC6-E64E-9DCE-BC90FB47458E}"/>
              </a:ext>
            </a:extLst>
          </p:cNvPr>
          <p:cNvCxnSpPr/>
          <p:nvPr/>
        </p:nvCxnSpPr>
        <p:spPr>
          <a:xfrm flipH="1">
            <a:off x="1585913" y="4029075"/>
            <a:ext cx="585787" cy="6000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C828832-00E2-7347-8C90-70CE0B295099}"/>
              </a:ext>
            </a:extLst>
          </p:cNvPr>
          <p:cNvSpPr txBox="1">
            <a:spLocks/>
          </p:cNvSpPr>
          <p:nvPr/>
        </p:nvSpPr>
        <p:spPr>
          <a:xfrm>
            <a:off x="34650" y="4739464"/>
            <a:ext cx="274482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MPOS = </a:t>
            </a:r>
            <a:r>
              <a:rPr lang="en-US" sz="1800" dirty="0">
                <a:solidFill>
                  <a:srgbClr val="FF0000"/>
                </a:solidFill>
              </a:rPr>
              <a:t>172.4075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910021-E0DC-6B4D-9000-DC6D498B3622}"/>
              </a:ext>
            </a:extLst>
          </p:cNvPr>
          <p:cNvCxnSpPr/>
          <p:nvPr/>
        </p:nvCxnSpPr>
        <p:spPr>
          <a:xfrm>
            <a:off x="3516810" y="3850222"/>
            <a:ext cx="957262" cy="6000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C86DE9-66FA-AF41-A506-E9B79FB0F826}"/>
              </a:ext>
            </a:extLst>
          </p:cNvPr>
          <p:cNvSpPr/>
          <p:nvPr/>
        </p:nvSpPr>
        <p:spPr>
          <a:xfrm>
            <a:off x="5485580" y="3488662"/>
            <a:ext cx="3500977" cy="315715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D9389F-B001-A845-9290-4FC04B2E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1B0F1-D5D7-9142-AAF6-40F5BE48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01" y="2148486"/>
            <a:ext cx="282158" cy="238071"/>
          </a:xfrm>
          <a:prstGeom prst="rect">
            <a:avLst/>
          </a:prstGeom>
        </p:spPr>
      </p:pic>
      <p:pic>
        <p:nvPicPr>
          <p:cNvPr id="21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F9416F1F-D555-0D48-A29A-F77B6646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16AE9E-ED4F-8344-8C85-2E07C1481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91" y="2078711"/>
            <a:ext cx="1997240" cy="38566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BEFB9CC-0ADF-AB4B-B3F5-CF5452E1A905}"/>
              </a:ext>
            </a:extLst>
          </p:cNvPr>
          <p:cNvSpPr txBox="1">
            <a:spLocks/>
          </p:cNvSpPr>
          <p:nvPr/>
        </p:nvSpPr>
        <p:spPr>
          <a:xfrm>
            <a:off x="106374" y="5229389"/>
            <a:ext cx="5033051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 instead of </a:t>
            </a:r>
            <a:r>
              <a:rPr lang="en-US" sz="1800" dirty="0">
                <a:solidFill>
                  <a:srgbClr val="FF0000"/>
                </a:solidFill>
              </a:rPr>
              <a:t>255.9408</a:t>
            </a:r>
            <a:r>
              <a:rPr lang="en-US" sz="1800" dirty="0">
                <a:solidFill>
                  <a:schemeClr val="tx1"/>
                </a:solidFill>
              </a:rPr>
              <a:t>: reduction by nearly 1.5 </a:t>
            </a:r>
          </a:p>
        </p:txBody>
      </p:sp>
    </p:spTree>
    <p:extLst>
      <p:ext uri="{BB962C8B-B14F-4D97-AF65-F5344CB8AC3E}">
        <p14:creationId xmlns:p14="http://schemas.microsoft.com/office/powerpoint/2010/main" val="27299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0" grpId="0"/>
      <p:bldP spid="3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5587C-A102-6444-94B7-44AFE86C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8DA41C-8B5F-D84B-A9A8-81B1F598A8C5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4B253A-5E33-4749-BE5B-0A4A2D841AF8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22/25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DB9FBE-D9ED-BC46-B6CD-D560B9043683}"/>
              </a:ext>
            </a:extLst>
          </p:cNvPr>
          <p:cNvSpPr/>
          <p:nvPr/>
        </p:nvSpPr>
        <p:spPr>
          <a:xfrm>
            <a:off x="902525" y="201881"/>
            <a:ext cx="3562597" cy="52251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B33B1-6C7C-0640-9EF8-DA9E5429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724395"/>
            <a:ext cx="2476500" cy="5969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8B6CAE2-41E2-414E-9454-D5D4D319B755}"/>
              </a:ext>
            </a:extLst>
          </p:cNvPr>
          <p:cNvCxnSpPr>
            <a:endCxn id="10" idx="1"/>
          </p:cNvCxnSpPr>
          <p:nvPr/>
        </p:nvCxnSpPr>
        <p:spPr>
          <a:xfrm>
            <a:off x="4037610" y="641268"/>
            <a:ext cx="973777" cy="381577"/>
          </a:xfrm>
          <a:prstGeom prst="curvedConnector3">
            <a:avLst>
              <a:gd name="adj1" fmla="val -5122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6E8054-95F3-C64C-B39E-1EE68E358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3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DEB4A8-ED4F-0B4A-B067-7B271E99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15E3-6638-F747-9055-89949F5F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7BE530-7D90-0E41-BA68-254EBF207397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CCD6E2-65DD-AE4C-AFA1-2700B0B99962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23/25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6BDCA5-0A6F-CE49-8032-07F4F6A3F81D}"/>
              </a:ext>
            </a:extLst>
          </p:cNvPr>
          <p:cNvCxnSpPr/>
          <p:nvPr/>
        </p:nvCxnSpPr>
        <p:spPr>
          <a:xfrm>
            <a:off x="814632" y="1657972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C0AB813-AD17-4246-986A-597411B20CAE}"/>
              </a:ext>
            </a:extLst>
          </p:cNvPr>
          <p:cNvSpPr txBox="1">
            <a:spLocks/>
          </p:cNvSpPr>
          <p:nvPr/>
        </p:nvSpPr>
        <p:spPr>
          <a:xfrm>
            <a:off x="953472" y="1452422"/>
            <a:ext cx="2744820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Final Choice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E5BABE-1001-7545-8B3B-1B6A163E5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49077"/>
              </p:ext>
            </p:extLst>
          </p:nvPr>
        </p:nvGraphicFramePr>
        <p:xfrm>
          <a:off x="1407060" y="2416990"/>
          <a:ext cx="6948489" cy="2019357"/>
        </p:xfrm>
        <a:graphic>
          <a:graphicData uri="http://schemas.openxmlformats.org/drawingml/2006/table">
            <a:tbl>
              <a:tblPr firstRow="1" bandRow="1">
                <a:tableStyleId>{8B6B0B70-42BE-426F-B4B9-C1A9B303E1E4}</a:tableStyleId>
              </a:tblPr>
              <a:tblGrid>
                <a:gridCol w="2316163">
                  <a:extLst>
                    <a:ext uri="{9D8B030D-6E8A-4147-A177-3AD203B41FA5}">
                      <a16:colId xmlns:a16="http://schemas.microsoft.com/office/drawing/2014/main" val="2248873661"/>
                    </a:ext>
                  </a:extLst>
                </a:gridCol>
                <a:gridCol w="2316163">
                  <a:extLst>
                    <a:ext uri="{9D8B030D-6E8A-4147-A177-3AD203B41FA5}">
                      <a16:colId xmlns:a16="http://schemas.microsoft.com/office/drawing/2014/main" val="4273555733"/>
                    </a:ext>
                  </a:extLst>
                </a:gridCol>
                <a:gridCol w="2316163">
                  <a:extLst>
                    <a:ext uri="{9D8B030D-6E8A-4147-A177-3AD203B41FA5}">
                      <a16:colId xmlns:a16="http://schemas.microsoft.com/office/drawing/2014/main" val="1009134742"/>
                    </a:ext>
                  </a:extLst>
                </a:gridCol>
              </a:tblGrid>
              <a:tr h="350629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 Structure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501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Parks-McClellan Folded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Elliptic Russell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152544"/>
                  </a:ext>
                </a:extLst>
              </a:tr>
              <a:tr h="340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Polyphase </a:t>
                      </a:r>
                      <a:r>
                        <a:rPr lang="en-US" dirty="0" err="1"/>
                        <a:t>Decompostion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50229"/>
                  </a:ext>
                </a:extLst>
              </a:tr>
              <a:tr h="340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Multistage 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17162"/>
                  </a:ext>
                </a:extLst>
              </a:tr>
              <a:tr h="340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4971"/>
                  </a:ext>
                </a:extLst>
              </a:tr>
              <a:tr h="340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021636"/>
                  </a:ext>
                </a:extLst>
              </a:tr>
            </a:tbl>
          </a:graphicData>
        </a:graphic>
      </p:graphicFrame>
      <p:pic>
        <p:nvPicPr>
          <p:cNvPr id="1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C41D74-67EA-584E-953E-E7C93A4B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4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FC1E2C9-3537-2A47-BD5A-E76BD132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7C1-11F4-AB4F-B50B-CD58353A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5FE9D3-DDD2-0849-9840-3131F7574CC0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F0DFA8-4182-1246-BE12-A009146A310B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24/25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5697C-ED51-BA4D-97E2-26694A7EAF19}"/>
              </a:ext>
            </a:extLst>
          </p:cNvPr>
          <p:cNvCxnSpPr/>
          <p:nvPr/>
        </p:nvCxnSpPr>
        <p:spPr>
          <a:xfrm>
            <a:off x="871782" y="198361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177ED9C-6D16-7947-AAF9-836C90A0CBF4}"/>
              </a:ext>
            </a:extLst>
          </p:cNvPr>
          <p:cNvSpPr txBox="1">
            <a:spLocks/>
          </p:cNvSpPr>
          <p:nvPr/>
        </p:nvSpPr>
        <p:spPr>
          <a:xfrm>
            <a:off x="1597022" y="1778066"/>
            <a:ext cx="7185113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Proceed with the </a:t>
            </a:r>
            <a:r>
              <a:rPr lang="en-US" sz="1800" dirty="0" err="1"/>
              <a:t>assessement</a:t>
            </a:r>
            <a:r>
              <a:rPr lang="en-US" sz="1800" dirty="0"/>
              <a:t> of the audio quality of retained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907FAB-2CC6-6B4D-AF8D-6B726F36570E}"/>
              </a:ext>
            </a:extLst>
          </p:cNvPr>
          <p:cNvCxnSpPr/>
          <p:nvPr/>
        </p:nvCxnSpPr>
        <p:spPr>
          <a:xfrm>
            <a:off x="871782" y="3475859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10502038-9818-FB45-98B7-648569CD0CAE}"/>
              </a:ext>
            </a:extLst>
          </p:cNvPr>
          <p:cNvSpPr txBox="1">
            <a:spLocks/>
          </p:cNvSpPr>
          <p:nvPr/>
        </p:nvSpPr>
        <p:spPr>
          <a:xfrm>
            <a:off x="447132" y="3270309"/>
            <a:ext cx="6247428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Insert solutions in </a:t>
            </a:r>
            <a:r>
              <a:rPr lang="en-US" sz="1800" dirty="0" err="1"/>
              <a:t>Gstreamer</a:t>
            </a:r>
            <a:r>
              <a:rPr lang="en-US" sz="1800" dirty="0"/>
              <a:t> plugin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F731ED-642E-DC4D-90EF-FA2E02B29343}"/>
              </a:ext>
            </a:extLst>
          </p:cNvPr>
          <p:cNvCxnSpPr/>
          <p:nvPr/>
        </p:nvCxnSpPr>
        <p:spPr>
          <a:xfrm>
            <a:off x="871782" y="4277968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0025542-4B20-6A44-AE44-FBAFE78FDBF2}"/>
              </a:ext>
            </a:extLst>
          </p:cNvPr>
          <p:cNvSpPr txBox="1">
            <a:spLocks/>
          </p:cNvSpPr>
          <p:nvPr/>
        </p:nvSpPr>
        <p:spPr>
          <a:xfrm>
            <a:off x="1251857" y="4072418"/>
            <a:ext cx="6247428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Block-based processing (overlap-add/save methods)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3CD0911-AE31-6646-B255-A3DCEC38F5A9}"/>
              </a:ext>
            </a:extLst>
          </p:cNvPr>
          <p:cNvCxnSpPr>
            <a:cxnSpLocks/>
          </p:cNvCxnSpPr>
          <p:nvPr/>
        </p:nvCxnSpPr>
        <p:spPr>
          <a:xfrm>
            <a:off x="2231014" y="2163827"/>
            <a:ext cx="391886" cy="342711"/>
          </a:xfrm>
          <a:prstGeom prst="bentConnector3">
            <a:avLst>
              <a:gd name="adj1" fmla="val 151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3FF8C0F0-502C-8B40-9D1B-26DFBFD5C504}"/>
              </a:ext>
            </a:extLst>
          </p:cNvPr>
          <p:cNvSpPr txBox="1">
            <a:spLocks/>
          </p:cNvSpPr>
          <p:nvPr/>
        </p:nvSpPr>
        <p:spPr>
          <a:xfrm>
            <a:off x="2426957" y="2299030"/>
            <a:ext cx="6160655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Effect of the global phase distortion and impulse response</a:t>
            </a:r>
          </a:p>
        </p:txBody>
      </p:sp>
      <p:pic>
        <p:nvPicPr>
          <p:cNvPr id="15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C96377-D7B2-BC44-81EF-99440AAA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F94C44B-56B6-0B4F-9C32-2CA70035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768" y="2331076"/>
            <a:ext cx="59500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Thank You!</a:t>
            </a:r>
          </a:p>
          <a:p>
            <a:pPr algn="ctr"/>
            <a:endParaRPr lang="en-US" sz="5000" dirty="0"/>
          </a:p>
          <a:p>
            <a:pPr algn="ctr"/>
            <a:r>
              <a:rPr lang="en-US" sz="3000" dirty="0"/>
              <a:t>Questions?</a:t>
            </a:r>
          </a:p>
        </p:txBody>
      </p:sp>
      <p:pic>
        <p:nvPicPr>
          <p:cNvPr id="3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E490577-5BCA-4CF7-B775-1D86EF38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38" y="470"/>
            <a:ext cx="904875" cy="981075"/>
          </a:xfrm>
          <a:prstGeom prst="rect">
            <a:avLst/>
          </a:prstGeom>
        </p:spPr>
      </p:pic>
      <p:pic>
        <p:nvPicPr>
          <p:cNvPr id="4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042C2B09-8243-4F65-8D89-9C058997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-681"/>
            <a:ext cx="1143455" cy="129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1BDA0-1A9C-4C72-863A-47C4ED198D8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25/25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CC6697-0650-46B4-B971-CB0C951D02D6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7951AC-E4C2-4689-8280-C9B257BD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CC6697-0650-46B4-B971-CB0C951D02D6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</p:spPr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2436" y="1311409"/>
            <a:ext cx="7986503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Modern audio           interconnection of systems operating at different rates 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68470" y="2199175"/>
            <a:ext cx="4603038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Sample Rate Conversion is the key operation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44496" y="3115372"/>
            <a:ext cx="4095482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Still one of the weakest building blocks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95633" y="3941471"/>
            <a:ext cx="6443877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Limits of open-sources projects (</a:t>
            </a:r>
            <a:r>
              <a:rPr lang="en-US" sz="1800" dirty="0" err="1"/>
              <a:t>GStreamer</a:t>
            </a:r>
            <a:r>
              <a:rPr lang="en-US" sz="1800" dirty="0"/>
              <a:t>):</a:t>
            </a:r>
            <a:r>
              <a:rPr lang="en-US" sz="1800" dirty="0">
                <a:solidFill>
                  <a:srgbClr val="FF0000"/>
                </a:solidFill>
              </a:rPr>
              <a:t> audible </a:t>
            </a:r>
            <a:r>
              <a:rPr lang="en-US" sz="1800" dirty="0" err="1">
                <a:solidFill>
                  <a:srgbClr val="FF0000"/>
                </a:solidFill>
              </a:rPr>
              <a:t>artifatcs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705986" y="4855669"/>
            <a:ext cx="7302321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• Limits of third-party proprietary (Audio Weaver): </a:t>
            </a:r>
            <a:r>
              <a:rPr lang="en-US" sz="1800" dirty="0">
                <a:solidFill>
                  <a:srgbClr val="FF0000"/>
                </a:solidFill>
              </a:rPr>
              <a:t>not have full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1BDA0-1A9C-4C72-863A-47C4ED198D8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3/25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35C0A9-6307-9749-9EAC-96DDB41B434A}"/>
              </a:ext>
            </a:extLst>
          </p:cNvPr>
          <p:cNvCxnSpPr/>
          <p:nvPr/>
        </p:nvCxnSpPr>
        <p:spPr>
          <a:xfrm>
            <a:off x="2622900" y="1613396"/>
            <a:ext cx="37846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879348-800A-894F-904F-ACAA9572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5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B29F708-9DAC-C444-ACBF-2854766E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4B54-C690-F649-9D3F-CA1C3385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</a:t>
            </a:r>
            <a:r>
              <a:rPr lang="en-US" dirty="0"/>
              <a:t> </a:t>
            </a:r>
            <a:r>
              <a:rPr lang="en-US" sz="2800" dirty="0"/>
              <a:t>Formulation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7A3AE4-5458-B545-BD5F-F32B5EE4C7FC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C0B070-D1E0-BE42-8E17-E32316A07A1A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4/25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52028F3-82B4-BC4D-B5F8-B45ADD162B11}"/>
              </a:ext>
            </a:extLst>
          </p:cNvPr>
          <p:cNvSpPr txBox="1">
            <a:spLocks/>
          </p:cNvSpPr>
          <p:nvPr/>
        </p:nvSpPr>
        <p:spPr>
          <a:xfrm>
            <a:off x="3060301" y="1193715"/>
            <a:ext cx="305491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What is a Sampling Rate ?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F570C4-AC80-F140-9658-EED704CD5144}"/>
              </a:ext>
            </a:extLst>
          </p:cNvPr>
          <p:cNvCxnSpPr>
            <a:cxnSpLocks/>
          </p:cNvCxnSpPr>
          <p:nvPr/>
        </p:nvCxnSpPr>
        <p:spPr>
          <a:xfrm>
            <a:off x="2149433" y="1491931"/>
            <a:ext cx="7076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E105288-295F-2F4D-8083-EB09E8A6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FA96C3-6CD1-6E48-BDDC-03049C63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" y="1978565"/>
            <a:ext cx="2141689" cy="14415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FF63BE-260C-6343-9108-D9E14B7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4478942"/>
            <a:ext cx="1077595" cy="880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026B8-7D5F-8C4B-8039-98C14B173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64" y="2355392"/>
            <a:ext cx="3721248" cy="687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A93A39-D4DF-DF42-A6EF-DA1F0D142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264" y="4531610"/>
            <a:ext cx="2578100" cy="774700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B2C0A60A-BAB7-8D4C-8BA1-E284B176D4B7}"/>
              </a:ext>
            </a:extLst>
          </p:cNvPr>
          <p:cNvSpPr/>
          <p:nvPr/>
        </p:nvSpPr>
        <p:spPr>
          <a:xfrm rot="5400000">
            <a:off x="6118473" y="2101151"/>
            <a:ext cx="302117" cy="21863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13147F-7C61-C342-BE01-1FAD4842B1E5}"/>
              </a:ext>
            </a:extLst>
          </p:cNvPr>
          <p:cNvCxnSpPr>
            <a:cxnSpLocks/>
          </p:cNvCxnSpPr>
          <p:nvPr/>
        </p:nvCxnSpPr>
        <p:spPr>
          <a:xfrm flipH="1">
            <a:off x="4381995" y="3498974"/>
            <a:ext cx="1650670" cy="85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3ECB20A-FB9F-204B-B242-F016A726C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66" y="2229426"/>
            <a:ext cx="1524000" cy="124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DECCF7-B706-4B42-B104-DF2FA9843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176" y="4182687"/>
            <a:ext cx="1714500" cy="1663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75F642-08DD-4441-80DE-3B01A0E13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016" y="2667575"/>
            <a:ext cx="774700" cy="63500"/>
          </a:xfrm>
          <a:prstGeom prst="rect">
            <a:avLst/>
          </a:prstGeom>
        </p:spPr>
      </p:pic>
      <p:pic>
        <p:nvPicPr>
          <p:cNvPr id="17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FBACC853-8BA1-AB48-B946-C692D28D43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B7B4-1651-B94D-A3FC-DF98506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Formulation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86D8AC-11F3-A443-A871-AE535B8F3497}"/>
              </a:ext>
            </a:extLst>
          </p:cNvPr>
          <p:cNvSpPr txBox="1">
            <a:spLocks/>
          </p:cNvSpPr>
          <p:nvPr/>
        </p:nvSpPr>
        <p:spPr>
          <a:xfrm>
            <a:off x="1148372" y="1655288"/>
            <a:ext cx="7698743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Most of modern signal processing chains are interconnection of systems operating at different rates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F72ED8-3950-A548-8476-DA92A7502FEF}"/>
              </a:ext>
            </a:extLst>
          </p:cNvPr>
          <p:cNvCxnSpPr>
            <a:cxnSpLocks/>
          </p:cNvCxnSpPr>
          <p:nvPr/>
        </p:nvCxnSpPr>
        <p:spPr>
          <a:xfrm>
            <a:off x="237505" y="1824438"/>
            <a:ext cx="7076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7ECD25-00D8-4B46-A1A3-C0E85DF9E03C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326E1E-F45D-E04D-9EC1-F93B1FBC5B90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5/25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8B7479-DCF5-DD4B-94EE-9FDD05259630}"/>
              </a:ext>
            </a:extLst>
          </p:cNvPr>
          <p:cNvSpPr txBox="1">
            <a:spLocks/>
          </p:cNvSpPr>
          <p:nvPr/>
        </p:nvSpPr>
        <p:spPr>
          <a:xfrm>
            <a:off x="1148372" y="4148691"/>
            <a:ext cx="3518631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Need same sampling rates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C70F55-0D6E-5C4A-9FD4-3689A824CFBB}"/>
              </a:ext>
            </a:extLst>
          </p:cNvPr>
          <p:cNvCxnSpPr>
            <a:cxnSpLocks/>
          </p:cNvCxnSpPr>
          <p:nvPr/>
        </p:nvCxnSpPr>
        <p:spPr>
          <a:xfrm>
            <a:off x="237505" y="4446907"/>
            <a:ext cx="7076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E49DDFE1-3134-3647-B397-16A09B393616}"/>
              </a:ext>
            </a:extLst>
          </p:cNvPr>
          <p:cNvSpPr txBox="1">
            <a:spLocks/>
          </p:cNvSpPr>
          <p:nvPr/>
        </p:nvSpPr>
        <p:spPr>
          <a:xfrm>
            <a:off x="1148372" y="4871102"/>
            <a:ext cx="423291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Sampling rate conversion is crucial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CD3DA4-1DF6-664A-B85E-39F6CD026941}"/>
              </a:ext>
            </a:extLst>
          </p:cNvPr>
          <p:cNvCxnSpPr>
            <a:cxnSpLocks/>
          </p:cNvCxnSpPr>
          <p:nvPr/>
        </p:nvCxnSpPr>
        <p:spPr>
          <a:xfrm>
            <a:off x="283030" y="5169318"/>
            <a:ext cx="7076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E5EFA3-0CB2-5F4B-9279-8A59B502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DB7FEF-0A76-AF4E-A836-2C16316F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51" y="2648824"/>
            <a:ext cx="6999497" cy="907062"/>
          </a:xfrm>
          <a:prstGeom prst="rect">
            <a:avLst/>
          </a:prstGeom>
        </p:spPr>
      </p:pic>
      <p:pic>
        <p:nvPicPr>
          <p:cNvPr id="14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25729AE-FD8F-0A42-84AB-4A736D14F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CA7E28E-307B-BE4A-9EAB-32899E336FFF}"/>
              </a:ext>
            </a:extLst>
          </p:cNvPr>
          <p:cNvSpPr txBox="1">
            <a:spLocks/>
          </p:cNvSpPr>
          <p:nvPr/>
        </p:nvSpPr>
        <p:spPr>
          <a:xfrm>
            <a:off x="1148373" y="5543379"/>
            <a:ext cx="4967420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Trade-off between quality and complexity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D29423-2CE1-D647-8E1E-13F4C4199413}"/>
              </a:ext>
            </a:extLst>
          </p:cNvPr>
          <p:cNvCxnSpPr>
            <a:cxnSpLocks/>
          </p:cNvCxnSpPr>
          <p:nvPr/>
        </p:nvCxnSpPr>
        <p:spPr>
          <a:xfrm>
            <a:off x="283030" y="5841595"/>
            <a:ext cx="7076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6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5776-D2DD-0244-A6B4-A297067E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Formulation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60B205-F23F-D741-972D-2AAB2370E121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38B990-417B-074B-9F69-8993D27D861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6/25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32F678-3841-F84A-A9F7-2CB9CDAABC03}"/>
              </a:ext>
            </a:extLst>
          </p:cNvPr>
          <p:cNvCxnSpPr/>
          <p:nvPr/>
        </p:nvCxnSpPr>
        <p:spPr>
          <a:xfrm>
            <a:off x="643944" y="1624939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580B8FB-7EDD-1B42-9903-70355DE60D3C}"/>
              </a:ext>
            </a:extLst>
          </p:cNvPr>
          <p:cNvSpPr txBox="1">
            <a:spLocks/>
          </p:cNvSpPr>
          <p:nvPr/>
        </p:nvSpPr>
        <p:spPr>
          <a:xfrm>
            <a:off x="529771" y="1419389"/>
            <a:ext cx="6027924" cy="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Current solution : plugin </a:t>
            </a:r>
            <a:r>
              <a:rPr lang="en-US" sz="1800" dirty="0" err="1"/>
              <a:t>GStreamer</a:t>
            </a:r>
            <a:endParaRPr lang="en-US" sz="1800" dirty="0"/>
          </a:p>
        </p:txBody>
      </p:sp>
      <p:pic>
        <p:nvPicPr>
          <p:cNvPr id="11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F510510-A9B5-F448-B2C7-CDCB4F24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1878E8D-CF1E-3D41-ADB7-A59A39DA4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117" y="2357179"/>
            <a:ext cx="5088730" cy="339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98A3E2A1-FC21-3A40-AE93-C61F691A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94AD80-698B-AA48-9D29-8BC0E91CBA14}"/>
              </a:ext>
            </a:extLst>
          </p:cNvPr>
          <p:cNvSpPr/>
          <p:nvPr/>
        </p:nvSpPr>
        <p:spPr>
          <a:xfrm>
            <a:off x="2371060" y="2105247"/>
            <a:ext cx="3072810" cy="2169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2725-09B2-9D47-83B9-073E775F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Approaches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A6C3D2-7C3A-F248-BF72-710BB82002AA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983E1F-673F-414C-B903-BA71F2E56453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7/25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38514B-9BC8-3F4F-8E65-96406B98F10A}"/>
              </a:ext>
            </a:extLst>
          </p:cNvPr>
          <p:cNvSpPr txBox="1">
            <a:spLocks/>
          </p:cNvSpPr>
          <p:nvPr/>
        </p:nvSpPr>
        <p:spPr>
          <a:xfrm>
            <a:off x="686569" y="1466189"/>
            <a:ext cx="728184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SRC performed in continuous- and discrete-time domains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6FBBBF-2099-5446-86A3-9F3392753F01}"/>
              </a:ext>
            </a:extLst>
          </p:cNvPr>
          <p:cNvCxnSpPr/>
          <p:nvPr/>
        </p:nvCxnSpPr>
        <p:spPr>
          <a:xfrm>
            <a:off x="643944" y="176440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1F33C77D-B97E-194F-9F67-2BB94B7A09EB}"/>
              </a:ext>
            </a:extLst>
          </p:cNvPr>
          <p:cNvSpPr txBox="1">
            <a:spLocks/>
          </p:cNvSpPr>
          <p:nvPr/>
        </p:nvSpPr>
        <p:spPr>
          <a:xfrm>
            <a:off x="791309" y="4113769"/>
            <a:ext cx="728184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Signal distortion introduced by the D/A and A/D converters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E8B043-3588-F84D-89CD-55A64D8CB4BC}"/>
              </a:ext>
            </a:extLst>
          </p:cNvPr>
          <p:cNvCxnSpPr/>
          <p:nvPr/>
        </p:nvCxnSpPr>
        <p:spPr>
          <a:xfrm>
            <a:off x="643944" y="441198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06F056-ABDD-4949-9471-3FBA34A84399}"/>
              </a:ext>
            </a:extLst>
          </p:cNvPr>
          <p:cNvCxnSpPr/>
          <p:nvPr/>
        </p:nvCxnSpPr>
        <p:spPr>
          <a:xfrm>
            <a:off x="643944" y="5103444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6DC75A1B-6B8C-9942-90C1-1C8DC065434E}"/>
              </a:ext>
            </a:extLst>
          </p:cNvPr>
          <p:cNvSpPr txBox="1">
            <a:spLocks/>
          </p:cNvSpPr>
          <p:nvPr/>
        </p:nvSpPr>
        <p:spPr>
          <a:xfrm>
            <a:off x="773493" y="5467987"/>
            <a:ext cx="728184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Conversion carried out entirely in the discrete-time domain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689175-A03B-0141-BF25-7E984AD1B402}"/>
              </a:ext>
            </a:extLst>
          </p:cNvPr>
          <p:cNvCxnSpPr/>
          <p:nvPr/>
        </p:nvCxnSpPr>
        <p:spPr>
          <a:xfrm>
            <a:off x="669701" y="5766203"/>
            <a:ext cx="59242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05C1A829-0E1E-E148-B70B-7BC8B6979167}"/>
              </a:ext>
            </a:extLst>
          </p:cNvPr>
          <p:cNvSpPr txBox="1">
            <a:spLocks/>
          </p:cNvSpPr>
          <p:nvPr/>
        </p:nvSpPr>
        <p:spPr>
          <a:xfrm>
            <a:off x="219697" y="4805228"/>
            <a:ext cx="728184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/>
              <a:t>Make </a:t>
            </a:r>
            <a:r>
              <a:rPr lang="en-US" sz="1800" dirty="0"/>
              <a:t>interconnection simpler and more flexible </a:t>
            </a:r>
          </a:p>
        </p:txBody>
      </p:sp>
      <p:pic>
        <p:nvPicPr>
          <p:cNvPr id="15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89A3CA-3756-AE4A-B5E0-C96FE87B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2B0417-BA2A-9847-9FF9-7F6E3674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58" y="2480838"/>
            <a:ext cx="4308615" cy="1296998"/>
          </a:xfrm>
          <a:prstGeom prst="rect">
            <a:avLst/>
          </a:prstGeom>
        </p:spPr>
      </p:pic>
      <p:pic>
        <p:nvPicPr>
          <p:cNvPr id="17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F302D7BD-6CE8-2F48-8C76-79A17D11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7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63850" y="1997950"/>
            <a:ext cx="3644400" cy="427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</a:rPr>
              <a:t>Synchronous</a:t>
            </a:r>
            <a:endParaRPr lang="en-US" sz="1800" dirty="0">
              <a:solidFill>
                <a:srgbClr val="0070C0"/>
              </a:solidFill>
            </a:endParaRPr>
          </a:p>
          <a:p>
            <a:pPr marL="3810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Single master clock</a:t>
            </a:r>
          </a:p>
          <a:p>
            <a:pPr marL="38100" indent="0"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Different rates of the system related by a fixed factor </a:t>
            </a:r>
          </a:p>
          <a:p>
            <a:pPr marL="38100" indent="0"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Rational number:</a:t>
            </a:r>
            <a:endParaRPr lang="en-US" sz="20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108198" y="1997950"/>
            <a:ext cx="3644400" cy="427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</a:rPr>
              <a:t>Asynchronous</a:t>
            </a:r>
          </a:p>
          <a:p>
            <a:pPr marL="3810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Several separate clocks operating at different rates </a:t>
            </a:r>
          </a:p>
          <a:p>
            <a:pPr marL="38100" indent="0"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sz="1800" dirty="0"/>
              <a:t>SR related by an arbitrary factor </a:t>
            </a:r>
          </a:p>
          <a:p>
            <a:pPr marL="38100" indent="0">
              <a:buNone/>
            </a:pPr>
            <a:endParaRPr lang="en-US" sz="1000" dirty="0"/>
          </a:p>
          <a:p>
            <a:pPr marL="38100" indent="0">
              <a:buNone/>
            </a:pPr>
            <a:r>
              <a:rPr lang="en-US" sz="1800" dirty="0"/>
              <a:t>Can vary over time </a:t>
            </a:r>
          </a:p>
          <a:p>
            <a:pPr marL="38100" indent="0">
              <a:buNone/>
            </a:pPr>
            <a:endParaRPr lang="en-US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</p:spPr>
        <p:txBody>
          <a:bodyPr/>
          <a:lstStyle/>
          <a:p>
            <a:r>
              <a:rPr lang="en-US" sz="2800" dirty="0"/>
              <a:t>Approaches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3944" y="1182851"/>
            <a:ext cx="7281844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Classification: synchronous and asynchronous SRCs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944" y="1481067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6288" y="3142449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6288" y="3786921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6288" y="4753490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93054" y="3168207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93054" y="4097018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C6697-0650-46B4-B971-CB0C951D02D6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3054" y="4740205"/>
            <a:ext cx="4121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F1BDA0-1A9C-4C72-863A-47C4ED198D8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8/25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A6A927-C314-314C-AAD7-9480BFA18182}"/>
              </a:ext>
            </a:extLst>
          </p:cNvPr>
          <p:cNvCxnSpPr/>
          <p:nvPr/>
        </p:nvCxnSpPr>
        <p:spPr>
          <a:xfrm>
            <a:off x="4251356" y="2155791"/>
            <a:ext cx="0" cy="385535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F4847A-5454-734F-BD02-71863CB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D3A721-4078-4249-913C-DAB97D26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36" y="5275999"/>
            <a:ext cx="2463972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D189-FCC1-8449-B5E9-FA34C04A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22" y="5250259"/>
            <a:ext cx="3126297" cy="335979"/>
          </a:xfrm>
          <a:prstGeom prst="rect">
            <a:avLst/>
          </a:prstGeom>
        </p:spPr>
      </p:pic>
      <p:pic>
        <p:nvPicPr>
          <p:cNvPr id="23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CE7A625-33BA-8447-A852-677B29B11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B1A8676-ED1C-374D-AF18-E83C386BA1FF}"/>
              </a:ext>
            </a:extLst>
          </p:cNvPr>
          <p:cNvSpPr/>
          <p:nvPr/>
        </p:nvSpPr>
        <p:spPr>
          <a:xfrm>
            <a:off x="9921" y="2030697"/>
            <a:ext cx="4146698" cy="423175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</p:spPr>
        <p:txBody>
          <a:bodyPr/>
          <a:lstStyle/>
          <a:p>
            <a:r>
              <a:rPr lang="en-US" sz="2500" dirty="0"/>
              <a:t>Approaches – </a:t>
            </a:r>
            <a:r>
              <a:rPr lang="en-US" sz="2500" dirty="0">
                <a:solidFill>
                  <a:srgbClr val="0070C0"/>
                </a:solidFill>
              </a:rPr>
              <a:t>Synchronous Conversion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CC6697-0650-46B4-B971-CB0C951D02D6}"/>
              </a:ext>
            </a:extLst>
          </p:cNvPr>
          <p:cNvCxnSpPr>
            <a:cxnSpLocks/>
          </p:cNvCxnSpPr>
          <p:nvPr/>
        </p:nvCxnSpPr>
        <p:spPr>
          <a:xfrm>
            <a:off x="326828" y="6513870"/>
            <a:ext cx="845530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47642" y="2234053"/>
            <a:ext cx="141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Lowpass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Filter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F1BDA0-1A9C-4C72-863A-47C4ED198D86}"/>
              </a:ext>
            </a:extLst>
          </p:cNvPr>
          <p:cNvSpPr txBox="1"/>
          <p:nvPr/>
        </p:nvSpPr>
        <p:spPr>
          <a:xfrm>
            <a:off x="7997367" y="6556831"/>
            <a:ext cx="1081314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666666"/>
                </a:solidFill>
              </a:rPr>
              <a:t>9/25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61509" y="2811269"/>
            <a:ext cx="5092435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New Sample Rate: 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43944" y="3105510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B73BB7-7176-984D-88DF-723D4A02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6590300"/>
            <a:ext cx="1444172" cy="1435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A6B6D7-DE61-0C43-8AA0-771AAAE3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98" y="1392407"/>
            <a:ext cx="6917768" cy="870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83FDF1-2F89-4E43-B975-4B609144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38" y="2070945"/>
            <a:ext cx="550164" cy="3474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E68D8-9DD6-C84C-961B-6634007B4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026" y="2070252"/>
            <a:ext cx="637482" cy="347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97AAB-1AAC-2B4E-9E38-AB5C27BE4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530" y="2889704"/>
            <a:ext cx="1786870" cy="379110"/>
          </a:xfrm>
          <a:prstGeom prst="rect">
            <a:avLst/>
          </a:prstGeom>
        </p:spPr>
      </p:pic>
      <p:pic>
        <p:nvPicPr>
          <p:cNvPr id="19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0AEC3663-ED57-A540-8EFE-2E7D6ED00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43" y="-681"/>
            <a:ext cx="619143" cy="700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B1D95E-DC2F-7842-945E-78D20C14F030}"/>
              </a:ext>
            </a:extLst>
          </p:cNvPr>
          <p:cNvSpPr txBox="1"/>
          <p:nvPr/>
        </p:nvSpPr>
        <p:spPr>
          <a:xfrm>
            <a:off x="2063686" y="2234724"/>
            <a:ext cx="141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Expander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F541C-EC6B-8A49-8E64-A940AFDF5D1E}"/>
              </a:ext>
            </a:extLst>
          </p:cNvPr>
          <p:cNvSpPr txBox="1"/>
          <p:nvPr/>
        </p:nvSpPr>
        <p:spPr>
          <a:xfrm>
            <a:off x="6098888" y="2234053"/>
            <a:ext cx="141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Decimator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96A1890-FE0D-E247-ABC1-E0C48E3F4706}"/>
              </a:ext>
            </a:extLst>
          </p:cNvPr>
          <p:cNvSpPr txBox="1">
            <a:spLocks/>
          </p:cNvSpPr>
          <p:nvPr/>
        </p:nvSpPr>
        <p:spPr>
          <a:xfrm>
            <a:off x="1365159" y="3675332"/>
            <a:ext cx="4097489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Efficiency measured in terms of MPOS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D9AFFC-1913-FC48-96EA-0B73B233693C}"/>
              </a:ext>
            </a:extLst>
          </p:cNvPr>
          <p:cNvCxnSpPr/>
          <p:nvPr/>
        </p:nvCxnSpPr>
        <p:spPr>
          <a:xfrm>
            <a:off x="643944" y="3973548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B77761AD-B4A5-8C46-AB1A-775F7B3EFBCE}"/>
              </a:ext>
            </a:extLst>
          </p:cNvPr>
          <p:cNvSpPr txBox="1">
            <a:spLocks/>
          </p:cNvSpPr>
          <p:nvPr/>
        </p:nvSpPr>
        <p:spPr>
          <a:xfrm>
            <a:off x="326828" y="4245680"/>
            <a:ext cx="4818704" cy="74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Direct implementation: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6C2DE-44CD-0F43-9B1F-7C54DAE4D470}"/>
              </a:ext>
            </a:extLst>
          </p:cNvPr>
          <p:cNvCxnSpPr/>
          <p:nvPr/>
        </p:nvCxnSpPr>
        <p:spPr>
          <a:xfrm>
            <a:off x="643944" y="4623869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8BBA41A-D03B-014C-A7E6-F7E5CEDBA7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2711" y="4508169"/>
            <a:ext cx="2084934" cy="251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4E089B-2752-5341-9E3A-07A731B30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2666" y="4519853"/>
            <a:ext cx="1598839" cy="18288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98647A8-CF76-104F-B47A-3502785209A7}"/>
              </a:ext>
            </a:extLst>
          </p:cNvPr>
          <p:cNvSpPr txBox="1">
            <a:spLocks/>
          </p:cNvSpPr>
          <p:nvPr/>
        </p:nvSpPr>
        <p:spPr>
          <a:xfrm>
            <a:off x="615980" y="5307621"/>
            <a:ext cx="5092435" cy="59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First concern: </a:t>
            </a:r>
            <a:r>
              <a:rPr lang="en-US" sz="1800" dirty="0">
                <a:solidFill>
                  <a:srgbClr val="FF0000"/>
                </a:solidFill>
              </a:rPr>
              <a:t>reducing the order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9CCD8F-94D3-2E48-9679-C5E61F42870D}"/>
              </a:ext>
            </a:extLst>
          </p:cNvPr>
          <p:cNvCxnSpPr/>
          <p:nvPr/>
        </p:nvCxnSpPr>
        <p:spPr>
          <a:xfrm>
            <a:off x="643944" y="5617135"/>
            <a:ext cx="5924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1" grpId="0"/>
    </p:bldLst>
  </p:timing>
</p:sld>
</file>

<file path=ppt/theme/theme1.xml><?xml version="1.0" encoding="utf-8"?>
<a:theme xmlns:a="http://schemas.openxmlformats.org/drawingml/2006/main" name="Beatrice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{600DEBD7-60C0-FF4B-88DE-1D8A8D136BA9}tf10001120</Template>
  <TotalTime>5035</TotalTime>
  <Words>1089</Words>
  <Application>Microsoft Macintosh PowerPoint</Application>
  <PresentationFormat>On-screen Show (4:3)</PresentationFormat>
  <Paragraphs>249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Cambria Math</vt:lpstr>
      <vt:lpstr>Futura md bt</vt:lpstr>
      <vt:lpstr>Montserrat</vt:lpstr>
      <vt:lpstr>PT Serif</vt:lpstr>
      <vt:lpstr>Times New Roman</vt:lpstr>
      <vt:lpstr>Verdana</vt:lpstr>
      <vt:lpstr>Beatrice template</vt:lpstr>
      <vt:lpstr>Real-Time Sample Rate Converter for High-Quality Audio Signal Processing</vt:lpstr>
      <vt:lpstr>PLAN</vt:lpstr>
      <vt:lpstr>Motivation</vt:lpstr>
      <vt:lpstr>Problem Formulation</vt:lpstr>
      <vt:lpstr>Problem Formulation</vt:lpstr>
      <vt:lpstr>Problem Formulation</vt:lpstr>
      <vt:lpstr>Approaches</vt:lpstr>
      <vt:lpstr>Approaches</vt:lpstr>
      <vt:lpstr>Approaches – Synchronous Conversion</vt:lpstr>
      <vt:lpstr>Approaches – Filter </vt:lpstr>
      <vt:lpstr>Approaches – Choice of Filter</vt:lpstr>
      <vt:lpstr>Approaches - Multistage</vt:lpstr>
      <vt:lpstr>Approaches - Polyphase</vt:lpstr>
      <vt:lpstr>Approaches - Polyphase</vt:lpstr>
      <vt:lpstr>Results</vt:lpstr>
      <vt:lpstr>Results</vt:lpstr>
      <vt:lpstr>Results</vt:lpstr>
      <vt:lpstr>Results – Extra Comparison</vt:lpstr>
      <vt:lpstr>Results</vt:lpstr>
      <vt:lpstr>Results</vt:lpstr>
      <vt:lpstr>Results</vt:lpstr>
      <vt:lpstr>PowerPoint Presentation</vt:lpstr>
      <vt:lpstr>Results</vt:lpstr>
      <vt:lpstr>Future Work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Synchronous Sample  Rate Converters</dc:title>
  <cp:lastModifiedBy>Microsoft Office User</cp:lastModifiedBy>
  <cp:revision>256</cp:revision>
  <dcterms:modified xsi:type="dcterms:W3CDTF">2018-09-28T07:22:29Z</dcterms:modified>
</cp:coreProperties>
</file>